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88" r:id="rId3"/>
    <p:sldId id="290" r:id="rId4"/>
    <p:sldId id="284" r:id="rId5"/>
    <p:sldId id="285" r:id="rId6"/>
    <p:sldId id="286" r:id="rId7"/>
    <p:sldId id="289" r:id="rId8"/>
    <p:sldId id="269" r:id="rId9"/>
    <p:sldId id="410" r:id="rId10"/>
    <p:sldId id="271" r:id="rId11"/>
    <p:sldId id="275" r:id="rId12"/>
    <p:sldId id="276" r:id="rId13"/>
    <p:sldId id="287" r:id="rId14"/>
    <p:sldId id="277" r:id="rId15"/>
    <p:sldId id="259" r:id="rId16"/>
    <p:sldId id="261" r:id="rId17"/>
    <p:sldId id="262" r:id="rId18"/>
    <p:sldId id="263" r:id="rId19"/>
    <p:sldId id="264" r:id="rId20"/>
    <p:sldId id="278" r:id="rId21"/>
    <p:sldId id="279" r:id="rId22"/>
    <p:sldId id="280" r:id="rId23"/>
    <p:sldId id="265" r:id="rId24"/>
    <p:sldId id="281" r:id="rId25"/>
    <p:sldId id="266" r:id="rId26"/>
    <p:sldId id="272" r:id="rId27"/>
    <p:sldId id="282" r:id="rId28"/>
    <p:sldId id="267" r:id="rId29"/>
    <p:sldId id="283" r:id="rId30"/>
    <p:sldId id="411" r:id="rId31"/>
    <p:sldId id="412" r:id="rId32"/>
    <p:sldId id="413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7C7ED-A743-4FCD-8DB3-D4B5A33D7C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7F9D72-45DA-4850-8767-574BCE79054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Множественный регрессионный анализ</a:t>
          </a:r>
          <a:endParaRPr lang="en-US"/>
        </a:p>
      </dgm:t>
    </dgm:pt>
    <dgm:pt modelId="{9B77FA3C-8C3E-4B71-8ABC-C0DB665C5A40}" type="parTrans" cxnId="{5DD0B796-15A6-4858-94D9-606046A2A998}">
      <dgm:prSet/>
      <dgm:spPr/>
      <dgm:t>
        <a:bodyPr/>
        <a:lstStyle/>
        <a:p>
          <a:endParaRPr lang="en-US"/>
        </a:p>
      </dgm:t>
    </dgm:pt>
    <dgm:pt modelId="{1093F88D-30D1-418F-9A1B-B5700191AFA9}" type="sibTrans" cxnId="{5DD0B796-15A6-4858-94D9-606046A2A998}">
      <dgm:prSet/>
      <dgm:spPr/>
      <dgm:t>
        <a:bodyPr/>
        <a:lstStyle/>
        <a:p>
          <a:endParaRPr lang="en-US"/>
        </a:p>
      </dgm:t>
    </dgm:pt>
    <dgm:pt modelId="{DD78C1CB-CD41-403F-BBD4-05652CF78D5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Факторный анализ</a:t>
          </a:r>
          <a:endParaRPr lang="en-US"/>
        </a:p>
      </dgm:t>
    </dgm:pt>
    <dgm:pt modelId="{088B8E3B-B843-432A-A247-045E01BCF4BB}" type="parTrans" cxnId="{B190AB18-C529-4CBA-9924-852A1233941A}">
      <dgm:prSet/>
      <dgm:spPr/>
      <dgm:t>
        <a:bodyPr/>
        <a:lstStyle/>
        <a:p>
          <a:endParaRPr lang="en-US"/>
        </a:p>
      </dgm:t>
    </dgm:pt>
    <dgm:pt modelId="{077231EC-B3DB-4948-8563-84983DDED9CD}" type="sibTrans" cxnId="{B190AB18-C529-4CBA-9924-852A1233941A}">
      <dgm:prSet/>
      <dgm:spPr/>
      <dgm:t>
        <a:bodyPr/>
        <a:lstStyle/>
        <a:p>
          <a:endParaRPr lang="en-US"/>
        </a:p>
      </dgm:t>
    </dgm:pt>
    <dgm:pt modelId="{5701CDA9-A181-4320-840B-D23B056DB35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Биг Дата</a:t>
          </a:r>
          <a:endParaRPr lang="en-US" dirty="0"/>
        </a:p>
      </dgm:t>
    </dgm:pt>
    <dgm:pt modelId="{A12AF56A-CE42-4617-BC07-FCBFD403D4E0}" type="parTrans" cxnId="{BF38F197-A754-4A6D-AC77-077D0A039B7B}">
      <dgm:prSet/>
      <dgm:spPr/>
      <dgm:t>
        <a:bodyPr/>
        <a:lstStyle/>
        <a:p>
          <a:endParaRPr lang="en-US"/>
        </a:p>
      </dgm:t>
    </dgm:pt>
    <dgm:pt modelId="{E8B4CFF9-621F-455C-865F-C622C0B14A04}" type="sibTrans" cxnId="{BF38F197-A754-4A6D-AC77-077D0A039B7B}">
      <dgm:prSet/>
      <dgm:spPr/>
      <dgm:t>
        <a:bodyPr/>
        <a:lstStyle/>
        <a:p>
          <a:endParaRPr lang="en-US"/>
        </a:p>
      </dgm:t>
    </dgm:pt>
    <dgm:pt modelId="{BCE88632-EBFF-4D4F-9444-1529A31B9A0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Кратко о ИИ</a:t>
          </a:r>
          <a:endParaRPr lang="en-US" dirty="0"/>
        </a:p>
      </dgm:t>
    </dgm:pt>
    <dgm:pt modelId="{9707B8AE-0E91-4A1B-AAC5-15EAFECC780D}" type="parTrans" cxnId="{C065D391-70A6-4006-83E9-71A7CC7C1D7B}">
      <dgm:prSet/>
      <dgm:spPr/>
      <dgm:t>
        <a:bodyPr/>
        <a:lstStyle/>
        <a:p>
          <a:endParaRPr lang="ru-KZ"/>
        </a:p>
      </dgm:t>
    </dgm:pt>
    <dgm:pt modelId="{D5483B06-715A-4F90-933C-7EE0844AB9FA}" type="sibTrans" cxnId="{C065D391-70A6-4006-83E9-71A7CC7C1D7B}">
      <dgm:prSet/>
      <dgm:spPr/>
      <dgm:t>
        <a:bodyPr/>
        <a:lstStyle/>
        <a:p>
          <a:endParaRPr lang="ru-KZ"/>
        </a:p>
      </dgm:t>
    </dgm:pt>
    <dgm:pt modelId="{DBCBD8F1-61C3-4500-B6CC-38329E1B82B0}" type="pres">
      <dgm:prSet presAssocID="{F8C7C7ED-A743-4FCD-8DB3-D4B5A33D7CD6}" presName="root" presStyleCnt="0">
        <dgm:presLayoutVars>
          <dgm:dir/>
          <dgm:resizeHandles val="exact"/>
        </dgm:presLayoutVars>
      </dgm:prSet>
      <dgm:spPr/>
    </dgm:pt>
    <dgm:pt modelId="{14971A86-33FA-4244-9D38-A50086B76B06}" type="pres">
      <dgm:prSet presAssocID="{647F9D72-45DA-4850-8767-574BCE79054D}" presName="compNode" presStyleCnt="0"/>
      <dgm:spPr/>
    </dgm:pt>
    <dgm:pt modelId="{8BD753D2-D11D-4185-BF8F-78F059CF411E}" type="pres">
      <dgm:prSet presAssocID="{647F9D72-45DA-4850-8767-574BCE79054D}" presName="bgRect" presStyleLbl="bgShp" presStyleIdx="0" presStyleCnt="4"/>
      <dgm:spPr/>
    </dgm:pt>
    <dgm:pt modelId="{A3393162-1F74-4508-AF45-CB137A5AD541}" type="pres">
      <dgm:prSet presAssocID="{647F9D72-45DA-4850-8767-574BCE79054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EFD42346-50E2-40FF-A08B-3A28E6BCBE21}" type="pres">
      <dgm:prSet presAssocID="{647F9D72-45DA-4850-8767-574BCE79054D}" presName="spaceRect" presStyleCnt="0"/>
      <dgm:spPr/>
    </dgm:pt>
    <dgm:pt modelId="{C5E16727-81DA-42D9-B0E1-5621A603E270}" type="pres">
      <dgm:prSet presAssocID="{647F9D72-45DA-4850-8767-574BCE79054D}" presName="parTx" presStyleLbl="revTx" presStyleIdx="0" presStyleCnt="4">
        <dgm:presLayoutVars>
          <dgm:chMax val="0"/>
          <dgm:chPref val="0"/>
        </dgm:presLayoutVars>
      </dgm:prSet>
      <dgm:spPr/>
    </dgm:pt>
    <dgm:pt modelId="{00050968-3726-4E96-9D4E-8FD1BECEB995}" type="pres">
      <dgm:prSet presAssocID="{1093F88D-30D1-418F-9A1B-B5700191AFA9}" presName="sibTrans" presStyleCnt="0"/>
      <dgm:spPr/>
    </dgm:pt>
    <dgm:pt modelId="{9A5C4249-2302-4D2A-AC2D-FC6D191A8A63}" type="pres">
      <dgm:prSet presAssocID="{DD78C1CB-CD41-403F-BBD4-05652CF78D57}" presName="compNode" presStyleCnt="0"/>
      <dgm:spPr/>
    </dgm:pt>
    <dgm:pt modelId="{6C8BFD53-445D-4279-98E0-866AC2EDE362}" type="pres">
      <dgm:prSet presAssocID="{DD78C1CB-CD41-403F-BBD4-05652CF78D57}" presName="bgRect" presStyleLbl="bgShp" presStyleIdx="1" presStyleCnt="4"/>
      <dgm:spPr/>
    </dgm:pt>
    <dgm:pt modelId="{CE3A7DB6-8A99-4488-B82D-216D1D3F6771}" type="pres">
      <dgm:prSet presAssocID="{DD78C1CB-CD41-403F-BBD4-05652CF78D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9F1DCD5-4FBD-49E5-BA33-89D1D71FFD2F}" type="pres">
      <dgm:prSet presAssocID="{DD78C1CB-CD41-403F-BBD4-05652CF78D57}" presName="spaceRect" presStyleCnt="0"/>
      <dgm:spPr/>
    </dgm:pt>
    <dgm:pt modelId="{2B209EFA-4FB0-4A48-BA83-D563E1242DB6}" type="pres">
      <dgm:prSet presAssocID="{DD78C1CB-CD41-403F-BBD4-05652CF78D57}" presName="parTx" presStyleLbl="revTx" presStyleIdx="1" presStyleCnt="4">
        <dgm:presLayoutVars>
          <dgm:chMax val="0"/>
          <dgm:chPref val="0"/>
        </dgm:presLayoutVars>
      </dgm:prSet>
      <dgm:spPr/>
    </dgm:pt>
    <dgm:pt modelId="{F5284F50-229F-479B-9998-B246ABFD151A}" type="pres">
      <dgm:prSet presAssocID="{077231EC-B3DB-4948-8563-84983DDED9CD}" presName="sibTrans" presStyleCnt="0"/>
      <dgm:spPr/>
    </dgm:pt>
    <dgm:pt modelId="{8B68AEC1-6615-4881-B126-747CE454BBE1}" type="pres">
      <dgm:prSet presAssocID="{5701CDA9-A181-4320-840B-D23B056DB352}" presName="compNode" presStyleCnt="0"/>
      <dgm:spPr/>
    </dgm:pt>
    <dgm:pt modelId="{89030B72-85F9-427B-8E3D-7B8F51326D2D}" type="pres">
      <dgm:prSet presAssocID="{5701CDA9-A181-4320-840B-D23B056DB352}" presName="bgRect" presStyleLbl="bgShp" presStyleIdx="2" presStyleCnt="4"/>
      <dgm:spPr/>
    </dgm:pt>
    <dgm:pt modelId="{A822A285-5407-4088-BA5D-674D6D477C27}" type="pres">
      <dgm:prSet presAssocID="{5701CDA9-A181-4320-840B-D23B056DB3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арики"/>
        </a:ext>
      </dgm:extLst>
    </dgm:pt>
    <dgm:pt modelId="{3F5AB940-CDD3-45C9-924B-048991491A10}" type="pres">
      <dgm:prSet presAssocID="{5701CDA9-A181-4320-840B-D23B056DB352}" presName="spaceRect" presStyleCnt="0"/>
      <dgm:spPr/>
    </dgm:pt>
    <dgm:pt modelId="{5ABCBF5E-C4B6-4EDC-92DB-8209BA7DF3AA}" type="pres">
      <dgm:prSet presAssocID="{5701CDA9-A181-4320-840B-D23B056DB352}" presName="parTx" presStyleLbl="revTx" presStyleIdx="2" presStyleCnt="4">
        <dgm:presLayoutVars>
          <dgm:chMax val="0"/>
          <dgm:chPref val="0"/>
        </dgm:presLayoutVars>
      </dgm:prSet>
      <dgm:spPr/>
    </dgm:pt>
    <dgm:pt modelId="{B77172F9-DF7C-48E8-93D4-E0E40CE32A67}" type="pres">
      <dgm:prSet presAssocID="{E8B4CFF9-621F-455C-865F-C622C0B14A04}" presName="sibTrans" presStyleCnt="0"/>
      <dgm:spPr/>
    </dgm:pt>
    <dgm:pt modelId="{556CBD69-910F-49E0-A51C-C40742C001F8}" type="pres">
      <dgm:prSet presAssocID="{BCE88632-EBFF-4D4F-9444-1529A31B9A0D}" presName="compNode" presStyleCnt="0"/>
      <dgm:spPr/>
    </dgm:pt>
    <dgm:pt modelId="{C4FBB716-3071-4ACC-BCD2-BB88C4395816}" type="pres">
      <dgm:prSet presAssocID="{BCE88632-EBFF-4D4F-9444-1529A31B9A0D}" presName="bgRect" presStyleLbl="bgShp" presStyleIdx="3" presStyleCnt="4"/>
      <dgm:spPr/>
    </dgm:pt>
    <dgm:pt modelId="{F9DBF09E-76F2-4581-B337-F5646793E660}" type="pres">
      <dgm:prSet presAssocID="{BCE88632-EBFF-4D4F-9444-1529A31B9A0D}" presName="iconRect" presStyleLbl="node1" presStyleIdx="3" presStyleCnt="4"/>
      <dgm:spPr/>
    </dgm:pt>
    <dgm:pt modelId="{1761EF8C-CB8D-45CC-9042-2AA0215DD3ED}" type="pres">
      <dgm:prSet presAssocID="{BCE88632-EBFF-4D4F-9444-1529A31B9A0D}" presName="spaceRect" presStyleCnt="0"/>
      <dgm:spPr/>
    </dgm:pt>
    <dgm:pt modelId="{0D7247AA-314A-4A52-B419-1AB3CA916B2B}" type="pres">
      <dgm:prSet presAssocID="{BCE88632-EBFF-4D4F-9444-1529A31B9A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190AB18-C529-4CBA-9924-852A1233941A}" srcId="{F8C7C7ED-A743-4FCD-8DB3-D4B5A33D7CD6}" destId="{DD78C1CB-CD41-403F-BBD4-05652CF78D57}" srcOrd="1" destOrd="0" parTransId="{088B8E3B-B843-432A-A247-045E01BCF4BB}" sibTransId="{077231EC-B3DB-4948-8563-84983DDED9CD}"/>
    <dgm:cxn modelId="{C065D391-70A6-4006-83E9-71A7CC7C1D7B}" srcId="{F8C7C7ED-A743-4FCD-8DB3-D4B5A33D7CD6}" destId="{BCE88632-EBFF-4D4F-9444-1529A31B9A0D}" srcOrd="3" destOrd="0" parTransId="{9707B8AE-0E91-4A1B-AAC5-15EAFECC780D}" sibTransId="{D5483B06-715A-4F90-933C-7EE0844AB9FA}"/>
    <dgm:cxn modelId="{5DD0B796-15A6-4858-94D9-606046A2A998}" srcId="{F8C7C7ED-A743-4FCD-8DB3-D4B5A33D7CD6}" destId="{647F9D72-45DA-4850-8767-574BCE79054D}" srcOrd="0" destOrd="0" parTransId="{9B77FA3C-8C3E-4B71-8ABC-C0DB665C5A40}" sibTransId="{1093F88D-30D1-418F-9A1B-B5700191AFA9}"/>
    <dgm:cxn modelId="{BF38F197-A754-4A6D-AC77-077D0A039B7B}" srcId="{F8C7C7ED-A743-4FCD-8DB3-D4B5A33D7CD6}" destId="{5701CDA9-A181-4320-840B-D23B056DB352}" srcOrd="2" destOrd="0" parTransId="{A12AF56A-CE42-4617-BC07-FCBFD403D4E0}" sibTransId="{E8B4CFF9-621F-455C-865F-C622C0B14A04}"/>
    <dgm:cxn modelId="{F21B7198-E9CC-4F74-BF2D-4A0EDE381D8C}" type="presOf" srcId="{BCE88632-EBFF-4D4F-9444-1529A31B9A0D}" destId="{0D7247AA-314A-4A52-B419-1AB3CA916B2B}" srcOrd="0" destOrd="0" presId="urn:microsoft.com/office/officeart/2018/2/layout/IconVerticalSolidList"/>
    <dgm:cxn modelId="{8DA5B99C-19A1-4A46-BDFE-7AF13CE447DC}" type="presOf" srcId="{647F9D72-45DA-4850-8767-574BCE79054D}" destId="{C5E16727-81DA-42D9-B0E1-5621A603E270}" srcOrd="0" destOrd="0" presId="urn:microsoft.com/office/officeart/2018/2/layout/IconVerticalSolidList"/>
    <dgm:cxn modelId="{597566D3-FEAF-4C95-AFEB-C3383F3D067A}" type="presOf" srcId="{F8C7C7ED-A743-4FCD-8DB3-D4B5A33D7CD6}" destId="{DBCBD8F1-61C3-4500-B6CC-38329E1B82B0}" srcOrd="0" destOrd="0" presId="urn:microsoft.com/office/officeart/2018/2/layout/IconVerticalSolidList"/>
    <dgm:cxn modelId="{458A07DD-03CA-4338-AA09-136B0D51AE0A}" type="presOf" srcId="{5701CDA9-A181-4320-840B-D23B056DB352}" destId="{5ABCBF5E-C4B6-4EDC-92DB-8209BA7DF3AA}" srcOrd="0" destOrd="0" presId="urn:microsoft.com/office/officeart/2018/2/layout/IconVerticalSolidList"/>
    <dgm:cxn modelId="{CEC20DF5-7BE1-40E0-8E09-64918A8A1A25}" type="presOf" srcId="{DD78C1CB-CD41-403F-BBD4-05652CF78D57}" destId="{2B209EFA-4FB0-4A48-BA83-D563E1242DB6}" srcOrd="0" destOrd="0" presId="urn:microsoft.com/office/officeart/2018/2/layout/IconVerticalSolidList"/>
    <dgm:cxn modelId="{76C0B7EB-2FED-41A8-9A52-1053B0BF55BA}" type="presParOf" srcId="{DBCBD8F1-61C3-4500-B6CC-38329E1B82B0}" destId="{14971A86-33FA-4244-9D38-A50086B76B06}" srcOrd="0" destOrd="0" presId="urn:microsoft.com/office/officeart/2018/2/layout/IconVerticalSolidList"/>
    <dgm:cxn modelId="{859A0AB3-A6EE-4167-8D05-4776CDD60C55}" type="presParOf" srcId="{14971A86-33FA-4244-9D38-A50086B76B06}" destId="{8BD753D2-D11D-4185-BF8F-78F059CF411E}" srcOrd="0" destOrd="0" presId="urn:microsoft.com/office/officeart/2018/2/layout/IconVerticalSolidList"/>
    <dgm:cxn modelId="{62B925A2-EF71-471F-8D8C-36A9BC93EFFC}" type="presParOf" srcId="{14971A86-33FA-4244-9D38-A50086B76B06}" destId="{A3393162-1F74-4508-AF45-CB137A5AD541}" srcOrd="1" destOrd="0" presId="urn:microsoft.com/office/officeart/2018/2/layout/IconVerticalSolidList"/>
    <dgm:cxn modelId="{89A92232-070B-4E95-9FAC-C9A80A9A3841}" type="presParOf" srcId="{14971A86-33FA-4244-9D38-A50086B76B06}" destId="{EFD42346-50E2-40FF-A08B-3A28E6BCBE21}" srcOrd="2" destOrd="0" presId="urn:microsoft.com/office/officeart/2018/2/layout/IconVerticalSolidList"/>
    <dgm:cxn modelId="{3E50F1D9-1437-4596-AA01-BBA776EC40A5}" type="presParOf" srcId="{14971A86-33FA-4244-9D38-A50086B76B06}" destId="{C5E16727-81DA-42D9-B0E1-5621A603E270}" srcOrd="3" destOrd="0" presId="urn:microsoft.com/office/officeart/2018/2/layout/IconVerticalSolidList"/>
    <dgm:cxn modelId="{EE8D304C-8E7A-42AE-ACCD-20249B1217F8}" type="presParOf" srcId="{DBCBD8F1-61C3-4500-B6CC-38329E1B82B0}" destId="{00050968-3726-4E96-9D4E-8FD1BECEB995}" srcOrd="1" destOrd="0" presId="urn:microsoft.com/office/officeart/2018/2/layout/IconVerticalSolidList"/>
    <dgm:cxn modelId="{E0B6AEFE-937A-43A6-B96C-2F51ED707F1E}" type="presParOf" srcId="{DBCBD8F1-61C3-4500-B6CC-38329E1B82B0}" destId="{9A5C4249-2302-4D2A-AC2D-FC6D191A8A63}" srcOrd="2" destOrd="0" presId="urn:microsoft.com/office/officeart/2018/2/layout/IconVerticalSolidList"/>
    <dgm:cxn modelId="{1103F566-0155-4297-B9FF-AC4E6B10BD8B}" type="presParOf" srcId="{9A5C4249-2302-4D2A-AC2D-FC6D191A8A63}" destId="{6C8BFD53-445D-4279-98E0-866AC2EDE362}" srcOrd="0" destOrd="0" presId="urn:microsoft.com/office/officeart/2018/2/layout/IconVerticalSolidList"/>
    <dgm:cxn modelId="{8AC3A5C2-950F-4A2D-BB05-D70D2204E3CC}" type="presParOf" srcId="{9A5C4249-2302-4D2A-AC2D-FC6D191A8A63}" destId="{CE3A7DB6-8A99-4488-B82D-216D1D3F6771}" srcOrd="1" destOrd="0" presId="urn:microsoft.com/office/officeart/2018/2/layout/IconVerticalSolidList"/>
    <dgm:cxn modelId="{F3AC140A-8075-47F4-9EB2-FFB41990739E}" type="presParOf" srcId="{9A5C4249-2302-4D2A-AC2D-FC6D191A8A63}" destId="{D9F1DCD5-4FBD-49E5-BA33-89D1D71FFD2F}" srcOrd="2" destOrd="0" presId="urn:microsoft.com/office/officeart/2018/2/layout/IconVerticalSolidList"/>
    <dgm:cxn modelId="{2CB8D1DE-507E-4AC2-A2B2-6299FD387B0F}" type="presParOf" srcId="{9A5C4249-2302-4D2A-AC2D-FC6D191A8A63}" destId="{2B209EFA-4FB0-4A48-BA83-D563E1242DB6}" srcOrd="3" destOrd="0" presId="urn:microsoft.com/office/officeart/2018/2/layout/IconVerticalSolidList"/>
    <dgm:cxn modelId="{7B0255A8-7B65-4C36-BA53-A235F4B4FCE3}" type="presParOf" srcId="{DBCBD8F1-61C3-4500-B6CC-38329E1B82B0}" destId="{F5284F50-229F-479B-9998-B246ABFD151A}" srcOrd="3" destOrd="0" presId="urn:microsoft.com/office/officeart/2018/2/layout/IconVerticalSolidList"/>
    <dgm:cxn modelId="{94B8D8DD-9895-4835-895C-4F0DF9BA7AEA}" type="presParOf" srcId="{DBCBD8F1-61C3-4500-B6CC-38329E1B82B0}" destId="{8B68AEC1-6615-4881-B126-747CE454BBE1}" srcOrd="4" destOrd="0" presId="urn:microsoft.com/office/officeart/2018/2/layout/IconVerticalSolidList"/>
    <dgm:cxn modelId="{83FE2249-2EE8-43E8-9B54-388C725229B1}" type="presParOf" srcId="{8B68AEC1-6615-4881-B126-747CE454BBE1}" destId="{89030B72-85F9-427B-8E3D-7B8F51326D2D}" srcOrd="0" destOrd="0" presId="urn:microsoft.com/office/officeart/2018/2/layout/IconVerticalSolidList"/>
    <dgm:cxn modelId="{CF6E2F98-5C6E-4C49-93A8-4FB0A1B32C70}" type="presParOf" srcId="{8B68AEC1-6615-4881-B126-747CE454BBE1}" destId="{A822A285-5407-4088-BA5D-674D6D477C27}" srcOrd="1" destOrd="0" presId="urn:microsoft.com/office/officeart/2018/2/layout/IconVerticalSolidList"/>
    <dgm:cxn modelId="{2263BF8C-80C4-4DD7-9428-7518B4493863}" type="presParOf" srcId="{8B68AEC1-6615-4881-B126-747CE454BBE1}" destId="{3F5AB940-CDD3-45C9-924B-048991491A10}" srcOrd="2" destOrd="0" presId="urn:microsoft.com/office/officeart/2018/2/layout/IconVerticalSolidList"/>
    <dgm:cxn modelId="{61476633-92E2-49BD-BC23-DBB805BC4F42}" type="presParOf" srcId="{8B68AEC1-6615-4881-B126-747CE454BBE1}" destId="{5ABCBF5E-C4B6-4EDC-92DB-8209BA7DF3AA}" srcOrd="3" destOrd="0" presId="urn:microsoft.com/office/officeart/2018/2/layout/IconVerticalSolidList"/>
    <dgm:cxn modelId="{D5F6BA8A-DA5B-4C47-B1C6-EFB2A9F204F9}" type="presParOf" srcId="{DBCBD8F1-61C3-4500-B6CC-38329E1B82B0}" destId="{B77172F9-DF7C-48E8-93D4-E0E40CE32A67}" srcOrd="5" destOrd="0" presId="urn:microsoft.com/office/officeart/2018/2/layout/IconVerticalSolidList"/>
    <dgm:cxn modelId="{7E97A904-B9C9-4C3D-AED0-3566CDA4E737}" type="presParOf" srcId="{DBCBD8F1-61C3-4500-B6CC-38329E1B82B0}" destId="{556CBD69-910F-49E0-A51C-C40742C001F8}" srcOrd="6" destOrd="0" presId="urn:microsoft.com/office/officeart/2018/2/layout/IconVerticalSolidList"/>
    <dgm:cxn modelId="{1EB07944-6BA4-4C0A-8FDD-CDC4583F324E}" type="presParOf" srcId="{556CBD69-910F-49E0-A51C-C40742C001F8}" destId="{C4FBB716-3071-4ACC-BCD2-BB88C4395816}" srcOrd="0" destOrd="0" presId="urn:microsoft.com/office/officeart/2018/2/layout/IconVerticalSolidList"/>
    <dgm:cxn modelId="{07E59244-8306-42B3-9485-ACE781A2A681}" type="presParOf" srcId="{556CBD69-910F-49E0-A51C-C40742C001F8}" destId="{F9DBF09E-76F2-4581-B337-F5646793E660}" srcOrd="1" destOrd="0" presId="urn:microsoft.com/office/officeart/2018/2/layout/IconVerticalSolidList"/>
    <dgm:cxn modelId="{3B479885-3301-4C7F-A828-9FB4DB925DB6}" type="presParOf" srcId="{556CBD69-910F-49E0-A51C-C40742C001F8}" destId="{1761EF8C-CB8D-45CC-9042-2AA0215DD3ED}" srcOrd="2" destOrd="0" presId="urn:microsoft.com/office/officeart/2018/2/layout/IconVerticalSolidList"/>
    <dgm:cxn modelId="{15D65848-AB8F-4E1E-9D91-1DD210145739}" type="presParOf" srcId="{556CBD69-910F-49E0-A51C-C40742C001F8}" destId="{0D7247AA-314A-4A52-B419-1AB3CA916B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32102-1D89-45D0-A7B6-6D3CBD3E24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2B730-5C7A-4954-8262-64268331AF07}">
      <dgm:prSet phldrT="[Текст]"/>
      <dgm:spPr/>
      <dgm:t>
        <a:bodyPr/>
        <a:lstStyle/>
        <a:p>
          <a:r>
            <a:rPr lang="kk-KZ" dirty="0"/>
            <a:t>Выбор исходных данных</a:t>
          </a:r>
          <a:endParaRPr lang="ru-RU" dirty="0"/>
        </a:p>
      </dgm:t>
    </dgm:pt>
    <dgm:pt modelId="{EABE35A8-612E-4A62-8926-A4341B5D45B1}" type="parTrans" cxnId="{6C903CFA-C46D-47C1-8BB1-153C071EE852}">
      <dgm:prSet/>
      <dgm:spPr/>
      <dgm:t>
        <a:bodyPr/>
        <a:lstStyle/>
        <a:p>
          <a:endParaRPr lang="ru-RU"/>
        </a:p>
      </dgm:t>
    </dgm:pt>
    <dgm:pt modelId="{4CD31CFE-1E51-4ABE-80C0-9A3735FED252}" type="sibTrans" cxnId="{6C903CFA-C46D-47C1-8BB1-153C071EE852}">
      <dgm:prSet/>
      <dgm:spPr/>
      <dgm:t>
        <a:bodyPr/>
        <a:lstStyle/>
        <a:p>
          <a:endParaRPr lang="ru-RU"/>
        </a:p>
      </dgm:t>
    </dgm:pt>
    <dgm:pt modelId="{6DEC3697-20D4-4F2D-9D63-16818016AB5B}">
      <dgm:prSet phldrT="[Текст]"/>
      <dgm:spPr/>
      <dgm:t>
        <a:bodyPr/>
        <a:lstStyle/>
        <a:p>
          <a:r>
            <a:rPr lang="kk-KZ" dirty="0"/>
            <a:t>Факторизация матрицы интеркорреляции</a:t>
          </a:r>
          <a:endParaRPr lang="ru-RU" dirty="0"/>
        </a:p>
      </dgm:t>
    </dgm:pt>
    <dgm:pt modelId="{4F720B8C-2193-4508-A6CE-7DC070DA269F}" type="parTrans" cxnId="{00531EDC-F746-482D-99DC-1DB25C2A4F3C}">
      <dgm:prSet/>
      <dgm:spPr/>
      <dgm:t>
        <a:bodyPr/>
        <a:lstStyle/>
        <a:p>
          <a:endParaRPr lang="ru-RU"/>
        </a:p>
      </dgm:t>
    </dgm:pt>
    <dgm:pt modelId="{9A7EEC47-B67A-4720-89D8-980A991CDE53}" type="sibTrans" cxnId="{00531EDC-F746-482D-99DC-1DB25C2A4F3C}">
      <dgm:prSet/>
      <dgm:spPr/>
      <dgm:t>
        <a:bodyPr/>
        <a:lstStyle/>
        <a:p>
          <a:endParaRPr lang="ru-RU"/>
        </a:p>
      </dgm:t>
    </dgm:pt>
    <dgm:pt modelId="{7A165346-2F7C-4F3C-9D34-C228117AFFFB}">
      <dgm:prSet phldrT="[Текст]"/>
      <dgm:spPr/>
      <dgm:t>
        <a:bodyPr/>
        <a:lstStyle/>
        <a:p>
          <a:r>
            <a:rPr lang="kk-KZ" dirty="0"/>
            <a:t>Принятие решений о качестве факторной структуры</a:t>
          </a:r>
          <a:endParaRPr lang="ru-RU" dirty="0"/>
        </a:p>
      </dgm:t>
    </dgm:pt>
    <dgm:pt modelId="{C6D2D268-B48B-4599-9C93-DAE5EDFF8D01}" type="parTrans" cxnId="{900F8690-1A43-46DA-A94C-CCF3BC51FE42}">
      <dgm:prSet/>
      <dgm:spPr/>
      <dgm:t>
        <a:bodyPr/>
        <a:lstStyle/>
        <a:p>
          <a:endParaRPr lang="ru-RU"/>
        </a:p>
      </dgm:t>
    </dgm:pt>
    <dgm:pt modelId="{8B5F1717-ABEF-4459-BAF4-095A45825806}" type="sibTrans" cxnId="{900F8690-1A43-46DA-A94C-CCF3BC51FE42}">
      <dgm:prSet/>
      <dgm:spPr/>
      <dgm:t>
        <a:bodyPr/>
        <a:lstStyle/>
        <a:p>
          <a:endParaRPr lang="ru-RU"/>
        </a:p>
      </dgm:t>
    </dgm:pt>
    <dgm:pt modelId="{2E4E574A-393E-4D97-83E2-F592674F8D67}">
      <dgm:prSet phldrT="[Текст]"/>
      <dgm:spPr/>
      <dgm:t>
        <a:bodyPr/>
        <a:lstStyle/>
        <a:p>
          <a:r>
            <a:rPr lang="kk-KZ" dirty="0"/>
            <a:t>Предварительное решение проблемы числа факторов</a:t>
          </a:r>
          <a:endParaRPr lang="ru-RU" dirty="0"/>
        </a:p>
      </dgm:t>
    </dgm:pt>
    <dgm:pt modelId="{17F8088B-1C1C-4F0F-9CEB-159F7C6230B2}" type="parTrans" cxnId="{78B62588-148F-44E4-A11F-C1081EDA8E70}">
      <dgm:prSet/>
      <dgm:spPr/>
      <dgm:t>
        <a:bodyPr/>
        <a:lstStyle/>
        <a:p>
          <a:endParaRPr lang="ru-RU"/>
        </a:p>
      </dgm:t>
    </dgm:pt>
    <dgm:pt modelId="{1FA9043B-2989-45D3-9480-F331BCFB0FC3}" type="sibTrans" cxnId="{78B62588-148F-44E4-A11F-C1081EDA8E70}">
      <dgm:prSet/>
      <dgm:spPr/>
      <dgm:t>
        <a:bodyPr/>
        <a:lstStyle/>
        <a:p>
          <a:endParaRPr lang="ru-RU"/>
        </a:p>
      </dgm:t>
    </dgm:pt>
    <dgm:pt modelId="{50C03C12-FBAB-4B23-9B12-8A219416AF47}">
      <dgm:prSet phldrT="[Текст]"/>
      <dgm:spPr/>
      <dgm:t>
        <a:bodyPr/>
        <a:lstStyle/>
        <a:p>
          <a:r>
            <a:rPr lang="kk-KZ" dirty="0"/>
            <a:t>Вращение факторов и их предварительная интерпретация</a:t>
          </a:r>
          <a:endParaRPr lang="ru-RU" dirty="0"/>
        </a:p>
      </dgm:t>
    </dgm:pt>
    <dgm:pt modelId="{8501FB21-FC74-49F6-99D1-DE2822CC909E}" type="parTrans" cxnId="{7D77C146-B391-4B3A-ABAB-33E950D1EFAE}">
      <dgm:prSet/>
      <dgm:spPr/>
      <dgm:t>
        <a:bodyPr/>
        <a:lstStyle/>
        <a:p>
          <a:endParaRPr lang="ru-RU"/>
        </a:p>
      </dgm:t>
    </dgm:pt>
    <dgm:pt modelId="{9718483A-85D2-4081-A38F-43817825DBEE}" type="sibTrans" cxnId="{7D77C146-B391-4B3A-ABAB-33E950D1EFAE}">
      <dgm:prSet/>
      <dgm:spPr/>
      <dgm:t>
        <a:bodyPr/>
        <a:lstStyle/>
        <a:p>
          <a:endParaRPr lang="ru-RU"/>
        </a:p>
      </dgm:t>
    </dgm:pt>
    <dgm:pt modelId="{21DD5A19-C279-475B-8661-F9405C53DE8C}">
      <dgm:prSet phldrT="[Текст]"/>
      <dgm:spPr/>
      <dgm:t>
        <a:bodyPr/>
        <a:lstStyle/>
        <a:p>
          <a:r>
            <a:rPr lang="kk-KZ" dirty="0"/>
            <a:t>Вычисление факторных коэффициентов и оценок</a:t>
          </a:r>
          <a:endParaRPr lang="ru-RU" dirty="0"/>
        </a:p>
      </dgm:t>
    </dgm:pt>
    <dgm:pt modelId="{350303CE-2996-4508-B479-AD14AD9D108A}" type="parTrans" cxnId="{22AAC581-D80B-493F-883A-6FF042B1D6D0}">
      <dgm:prSet/>
      <dgm:spPr/>
      <dgm:t>
        <a:bodyPr/>
        <a:lstStyle/>
        <a:p>
          <a:endParaRPr lang="ru-RU"/>
        </a:p>
      </dgm:t>
    </dgm:pt>
    <dgm:pt modelId="{14F87050-CFD9-42E8-BF6E-AD3A2E4EDAEA}" type="sibTrans" cxnId="{22AAC581-D80B-493F-883A-6FF042B1D6D0}">
      <dgm:prSet/>
      <dgm:spPr/>
      <dgm:t>
        <a:bodyPr/>
        <a:lstStyle/>
        <a:p>
          <a:endParaRPr lang="ru-RU"/>
        </a:p>
      </dgm:t>
    </dgm:pt>
    <dgm:pt modelId="{2AC57B05-6618-44A1-9A16-A795DA925E9D}" type="pres">
      <dgm:prSet presAssocID="{6EB32102-1D89-45D0-A7B6-6D3CBD3E2418}" presName="Name0" presStyleCnt="0">
        <dgm:presLayoutVars>
          <dgm:chMax val="7"/>
          <dgm:chPref val="7"/>
          <dgm:dir/>
        </dgm:presLayoutVars>
      </dgm:prSet>
      <dgm:spPr/>
    </dgm:pt>
    <dgm:pt modelId="{CA2F2001-F96D-4C52-BDDF-0E7F57B8D2FF}" type="pres">
      <dgm:prSet presAssocID="{6EB32102-1D89-45D0-A7B6-6D3CBD3E2418}" presName="Name1" presStyleCnt="0"/>
      <dgm:spPr/>
    </dgm:pt>
    <dgm:pt modelId="{6340C519-6C80-47D0-A97D-AC4A2A1BDA4F}" type="pres">
      <dgm:prSet presAssocID="{6EB32102-1D89-45D0-A7B6-6D3CBD3E2418}" presName="cycle" presStyleCnt="0"/>
      <dgm:spPr/>
    </dgm:pt>
    <dgm:pt modelId="{1A39AA17-A015-4A46-AE8F-D0EDB4C9D95D}" type="pres">
      <dgm:prSet presAssocID="{6EB32102-1D89-45D0-A7B6-6D3CBD3E2418}" presName="srcNode" presStyleLbl="node1" presStyleIdx="0" presStyleCnt="6"/>
      <dgm:spPr/>
    </dgm:pt>
    <dgm:pt modelId="{0C22B9A7-FA81-4EBB-8E08-AF4F2A98C254}" type="pres">
      <dgm:prSet presAssocID="{6EB32102-1D89-45D0-A7B6-6D3CBD3E2418}" presName="conn" presStyleLbl="parChTrans1D2" presStyleIdx="0" presStyleCnt="1"/>
      <dgm:spPr/>
    </dgm:pt>
    <dgm:pt modelId="{009F8D05-0718-4FCA-B7B8-830A53144006}" type="pres">
      <dgm:prSet presAssocID="{6EB32102-1D89-45D0-A7B6-6D3CBD3E2418}" presName="extraNode" presStyleLbl="node1" presStyleIdx="0" presStyleCnt="6"/>
      <dgm:spPr/>
    </dgm:pt>
    <dgm:pt modelId="{70D6BF5F-D538-4D8A-BE0C-3F32DFFC43F8}" type="pres">
      <dgm:prSet presAssocID="{6EB32102-1D89-45D0-A7B6-6D3CBD3E2418}" presName="dstNode" presStyleLbl="node1" presStyleIdx="0" presStyleCnt="6"/>
      <dgm:spPr/>
    </dgm:pt>
    <dgm:pt modelId="{EA365AD5-6C78-417C-AB5E-32FCE414B56D}" type="pres">
      <dgm:prSet presAssocID="{AC82B730-5C7A-4954-8262-64268331AF07}" presName="text_1" presStyleLbl="node1" presStyleIdx="0" presStyleCnt="6">
        <dgm:presLayoutVars>
          <dgm:bulletEnabled val="1"/>
        </dgm:presLayoutVars>
      </dgm:prSet>
      <dgm:spPr/>
    </dgm:pt>
    <dgm:pt modelId="{15E12DD7-1399-4738-A0CB-C43E6A4F1227}" type="pres">
      <dgm:prSet presAssocID="{AC82B730-5C7A-4954-8262-64268331AF07}" presName="accent_1" presStyleCnt="0"/>
      <dgm:spPr/>
    </dgm:pt>
    <dgm:pt modelId="{27294570-1CEC-4752-B018-C1326DA7CCAC}" type="pres">
      <dgm:prSet presAssocID="{AC82B730-5C7A-4954-8262-64268331AF07}" presName="accentRepeatNode" presStyleLbl="solidFgAcc1" presStyleIdx="0" presStyleCnt="6"/>
      <dgm:spPr/>
    </dgm:pt>
    <dgm:pt modelId="{B0E1D371-8C03-4EB4-B2BE-4DBD0D8AFF82}" type="pres">
      <dgm:prSet presAssocID="{2E4E574A-393E-4D97-83E2-F592674F8D67}" presName="text_2" presStyleLbl="node1" presStyleIdx="1" presStyleCnt="6">
        <dgm:presLayoutVars>
          <dgm:bulletEnabled val="1"/>
        </dgm:presLayoutVars>
      </dgm:prSet>
      <dgm:spPr/>
    </dgm:pt>
    <dgm:pt modelId="{33E5B066-59A8-4AA9-9AC8-577FC31DDD76}" type="pres">
      <dgm:prSet presAssocID="{2E4E574A-393E-4D97-83E2-F592674F8D67}" presName="accent_2" presStyleCnt="0"/>
      <dgm:spPr/>
    </dgm:pt>
    <dgm:pt modelId="{3BF67432-9371-4018-AA65-79B3709997C0}" type="pres">
      <dgm:prSet presAssocID="{2E4E574A-393E-4D97-83E2-F592674F8D67}" presName="accentRepeatNode" presStyleLbl="solidFgAcc1" presStyleIdx="1" presStyleCnt="6"/>
      <dgm:spPr/>
    </dgm:pt>
    <dgm:pt modelId="{A47895B7-ECDF-4B9F-BE5D-425A57EADA68}" type="pres">
      <dgm:prSet presAssocID="{6DEC3697-20D4-4F2D-9D63-16818016AB5B}" presName="text_3" presStyleLbl="node1" presStyleIdx="2" presStyleCnt="6">
        <dgm:presLayoutVars>
          <dgm:bulletEnabled val="1"/>
        </dgm:presLayoutVars>
      </dgm:prSet>
      <dgm:spPr/>
    </dgm:pt>
    <dgm:pt modelId="{7F10337B-8B28-4F94-B6CE-90C232494BE3}" type="pres">
      <dgm:prSet presAssocID="{6DEC3697-20D4-4F2D-9D63-16818016AB5B}" presName="accent_3" presStyleCnt="0"/>
      <dgm:spPr/>
    </dgm:pt>
    <dgm:pt modelId="{B03332B6-237F-4945-95C3-25734AF3C76A}" type="pres">
      <dgm:prSet presAssocID="{6DEC3697-20D4-4F2D-9D63-16818016AB5B}" presName="accentRepeatNode" presStyleLbl="solidFgAcc1" presStyleIdx="2" presStyleCnt="6"/>
      <dgm:spPr/>
    </dgm:pt>
    <dgm:pt modelId="{E7ABFA9D-9CB3-48C5-AF5A-26E93ECA12ED}" type="pres">
      <dgm:prSet presAssocID="{50C03C12-FBAB-4B23-9B12-8A219416AF47}" presName="text_4" presStyleLbl="node1" presStyleIdx="3" presStyleCnt="6">
        <dgm:presLayoutVars>
          <dgm:bulletEnabled val="1"/>
        </dgm:presLayoutVars>
      </dgm:prSet>
      <dgm:spPr/>
    </dgm:pt>
    <dgm:pt modelId="{FD40F8E2-170A-484D-AC6C-722FA97CDC8E}" type="pres">
      <dgm:prSet presAssocID="{50C03C12-FBAB-4B23-9B12-8A219416AF47}" presName="accent_4" presStyleCnt="0"/>
      <dgm:spPr/>
    </dgm:pt>
    <dgm:pt modelId="{F702FC6E-A6B2-4170-B501-D44DD5B69E10}" type="pres">
      <dgm:prSet presAssocID="{50C03C12-FBAB-4B23-9B12-8A219416AF47}" presName="accentRepeatNode" presStyleLbl="solidFgAcc1" presStyleIdx="3" presStyleCnt="6"/>
      <dgm:spPr/>
    </dgm:pt>
    <dgm:pt modelId="{33C6F0BA-1613-4EE8-9729-19153BF38A7A}" type="pres">
      <dgm:prSet presAssocID="{7A165346-2F7C-4F3C-9D34-C228117AFFFB}" presName="text_5" presStyleLbl="node1" presStyleIdx="4" presStyleCnt="6">
        <dgm:presLayoutVars>
          <dgm:bulletEnabled val="1"/>
        </dgm:presLayoutVars>
      </dgm:prSet>
      <dgm:spPr/>
    </dgm:pt>
    <dgm:pt modelId="{ECB71D0F-E703-4A9A-B0BF-F93A1DE865C3}" type="pres">
      <dgm:prSet presAssocID="{7A165346-2F7C-4F3C-9D34-C228117AFFFB}" presName="accent_5" presStyleCnt="0"/>
      <dgm:spPr/>
    </dgm:pt>
    <dgm:pt modelId="{5FFA433E-B044-44AA-8F45-DEAB61E3E706}" type="pres">
      <dgm:prSet presAssocID="{7A165346-2F7C-4F3C-9D34-C228117AFFFB}" presName="accentRepeatNode" presStyleLbl="solidFgAcc1" presStyleIdx="4" presStyleCnt="6"/>
      <dgm:spPr/>
    </dgm:pt>
    <dgm:pt modelId="{8E6C6983-821E-415B-A448-06071C20E5D8}" type="pres">
      <dgm:prSet presAssocID="{21DD5A19-C279-475B-8661-F9405C53DE8C}" presName="text_6" presStyleLbl="node1" presStyleIdx="5" presStyleCnt="6">
        <dgm:presLayoutVars>
          <dgm:bulletEnabled val="1"/>
        </dgm:presLayoutVars>
      </dgm:prSet>
      <dgm:spPr/>
    </dgm:pt>
    <dgm:pt modelId="{BE18C8CF-86F9-446D-9BE8-D7F6E44C0DA4}" type="pres">
      <dgm:prSet presAssocID="{21DD5A19-C279-475B-8661-F9405C53DE8C}" presName="accent_6" presStyleCnt="0"/>
      <dgm:spPr/>
    </dgm:pt>
    <dgm:pt modelId="{8AD10F0E-1446-4D14-A6E7-5C5244C47F2F}" type="pres">
      <dgm:prSet presAssocID="{21DD5A19-C279-475B-8661-F9405C53DE8C}" presName="accentRepeatNode" presStyleLbl="solidFgAcc1" presStyleIdx="5" presStyleCnt="6"/>
      <dgm:spPr/>
    </dgm:pt>
  </dgm:ptLst>
  <dgm:cxnLst>
    <dgm:cxn modelId="{472E9F15-630D-45F3-9D57-B5C4B76324F3}" type="presOf" srcId="{2E4E574A-393E-4D97-83E2-F592674F8D67}" destId="{B0E1D371-8C03-4EB4-B2BE-4DBD0D8AFF82}" srcOrd="0" destOrd="0" presId="urn:microsoft.com/office/officeart/2008/layout/VerticalCurvedList"/>
    <dgm:cxn modelId="{E6A7932C-89B4-40F5-A7E7-F2EE03BB5363}" type="presOf" srcId="{21DD5A19-C279-475B-8661-F9405C53DE8C}" destId="{8E6C6983-821E-415B-A448-06071C20E5D8}" srcOrd="0" destOrd="0" presId="urn:microsoft.com/office/officeart/2008/layout/VerticalCurvedList"/>
    <dgm:cxn modelId="{8BCBE361-EBFA-47A0-8B37-519A097F1C4D}" type="presOf" srcId="{AC82B730-5C7A-4954-8262-64268331AF07}" destId="{EA365AD5-6C78-417C-AB5E-32FCE414B56D}" srcOrd="0" destOrd="0" presId="urn:microsoft.com/office/officeart/2008/layout/VerticalCurvedList"/>
    <dgm:cxn modelId="{7D77C146-B391-4B3A-ABAB-33E950D1EFAE}" srcId="{6EB32102-1D89-45D0-A7B6-6D3CBD3E2418}" destId="{50C03C12-FBAB-4B23-9B12-8A219416AF47}" srcOrd="3" destOrd="0" parTransId="{8501FB21-FC74-49F6-99D1-DE2822CC909E}" sibTransId="{9718483A-85D2-4081-A38F-43817825DBEE}"/>
    <dgm:cxn modelId="{2BC1A849-022D-45F6-BEAE-6BCF92E0B4F7}" type="presOf" srcId="{6DEC3697-20D4-4F2D-9D63-16818016AB5B}" destId="{A47895B7-ECDF-4B9F-BE5D-425A57EADA68}" srcOrd="0" destOrd="0" presId="urn:microsoft.com/office/officeart/2008/layout/VerticalCurvedList"/>
    <dgm:cxn modelId="{3397824A-3A3C-4DF2-AFA2-5177DEB200BE}" type="presOf" srcId="{4CD31CFE-1E51-4ABE-80C0-9A3735FED252}" destId="{0C22B9A7-FA81-4EBB-8E08-AF4F2A98C254}" srcOrd="0" destOrd="0" presId="urn:microsoft.com/office/officeart/2008/layout/VerticalCurvedList"/>
    <dgm:cxn modelId="{B396B34C-5F1F-419A-A671-CE2E78D2C365}" type="presOf" srcId="{50C03C12-FBAB-4B23-9B12-8A219416AF47}" destId="{E7ABFA9D-9CB3-48C5-AF5A-26E93ECA12ED}" srcOrd="0" destOrd="0" presId="urn:microsoft.com/office/officeart/2008/layout/VerticalCurvedList"/>
    <dgm:cxn modelId="{22AAC581-D80B-493F-883A-6FF042B1D6D0}" srcId="{6EB32102-1D89-45D0-A7B6-6D3CBD3E2418}" destId="{21DD5A19-C279-475B-8661-F9405C53DE8C}" srcOrd="5" destOrd="0" parTransId="{350303CE-2996-4508-B479-AD14AD9D108A}" sibTransId="{14F87050-CFD9-42E8-BF6E-AD3A2E4EDAEA}"/>
    <dgm:cxn modelId="{78B62588-148F-44E4-A11F-C1081EDA8E70}" srcId="{6EB32102-1D89-45D0-A7B6-6D3CBD3E2418}" destId="{2E4E574A-393E-4D97-83E2-F592674F8D67}" srcOrd="1" destOrd="0" parTransId="{17F8088B-1C1C-4F0F-9CEB-159F7C6230B2}" sibTransId="{1FA9043B-2989-45D3-9480-F331BCFB0FC3}"/>
    <dgm:cxn modelId="{900F8690-1A43-46DA-A94C-CCF3BC51FE42}" srcId="{6EB32102-1D89-45D0-A7B6-6D3CBD3E2418}" destId="{7A165346-2F7C-4F3C-9D34-C228117AFFFB}" srcOrd="4" destOrd="0" parTransId="{C6D2D268-B48B-4599-9C93-DAE5EDFF8D01}" sibTransId="{8B5F1717-ABEF-4459-BAF4-095A45825806}"/>
    <dgm:cxn modelId="{E280F9C6-4510-431A-AFFD-499E1601EA80}" type="presOf" srcId="{6EB32102-1D89-45D0-A7B6-6D3CBD3E2418}" destId="{2AC57B05-6618-44A1-9A16-A795DA925E9D}" srcOrd="0" destOrd="0" presId="urn:microsoft.com/office/officeart/2008/layout/VerticalCurvedList"/>
    <dgm:cxn modelId="{70CAAED6-3A10-42C9-A5C6-0DF1B4C4C42D}" type="presOf" srcId="{7A165346-2F7C-4F3C-9D34-C228117AFFFB}" destId="{33C6F0BA-1613-4EE8-9729-19153BF38A7A}" srcOrd="0" destOrd="0" presId="urn:microsoft.com/office/officeart/2008/layout/VerticalCurvedList"/>
    <dgm:cxn modelId="{00531EDC-F746-482D-99DC-1DB25C2A4F3C}" srcId="{6EB32102-1D89-45D0-A7B6-6D3CBD3E2418}" destId="{6DEC3697-20D4-4F2D-9D63-16818016AB5B}" srcOrd="2" destOrd="0" parTransId="{4F720B8C-2193-4508-A6CE-7DC070DA269F}" sibTransId="{9A7EEC47-B67A-4720-89D8-980A991CDE53}"/>
    <dgm:cxn modelId="{6C903CFA-C46D-47C1-8BB1-153C071EE852}" srcId="{6EB32102-1D89-45D0-A7B6-6D3CBD3E2418}" destId="{AC82B730-5C7A-4954-8262-64268331AF07}" srcOrd="0" destOrd="0" parTransId="{EABE35A8-612E-4A62-8926-A4341B5D45B1}" sibTransId="{4CD31CFE-1E51-4ABE-80C0-9A3735FED252}"/>
    <dgm:cxn modelId="{A8590A4A-9711-4B14-BAD8-50507C052898}" type="presParOf" srcId="{2AC57B05-6618-44A1-9A16-A795DA925E9D}" destId="{CA2F2001-F96D-4C52-BDDF-0E7F57B8D2FF}" srcOrd="0" destOrd="0" presId="urn:microsoft.com/office/officeart/2008/layout/VerticalCurvedList"/>
    <dgm:cxn modelId="{EEAFA896-99F4-4B8F-A4A1-056866B453CC}" type="presParOf" srcId="{CA2F2001-F96D-4C52-BDDF-0E7F57B8D2FF}" destId="{6340C519-6C80-47D0-A97D-AC4A2A1BDA4F}" srcOrd="0" destOrd="0" presId="urn:microsoft.com/office/officeart/2008/layout/VerticalCurvedList"/>
    <dgm:cxn modelId="{654C718E-BB42-4475-BE9C-02E4BC88BB10}" type="presParOf" srcId="{6340C519-6C80-47D0-A97D-AC4A2A1BDA4F}" destId="{1A39AA17-A015-4A46-AE8F-D0EDB4C9D95D}" srcOrd="0" destOrd="0" presId="urn:microsoft.com/office/officeart/2008/layout/VerticalCurvedList"/>
    <dgm:cxn modelId="{344966CA-5964-49C0-BBF6-4A271C3497D1}" type="presParOf" srcId="{6340C519-6C80-47D0-A97D-AC4A2A1BDA4F}" destId="{0C22B9A7-FA81-4EBB-8E08-AF4F2A98C254}" srcOrd="1" destOrd="0" presId="urn:microsoft.com/office/officeart/2008/layout/VerticalCurvedList"/>
    <dgm:cxn modelId="{1CADC145-B68E-412A-8BEE-503AA139A325}" type="presParOf" srcId="{6340C519-6C80-47D0-A97D-AC4A2A1BDA4F}" destId="{009F8D05-0718-4FCA-B7B8-830A53144006}" srcOrd="2" destOrd="0" presId="urn:microsoft.com/office/officeart/2008/layout/VerticalCurvedList"/>
    <dgm:cxn modelId="{6154754D-E100-4CDD-AFCA-736D4FD4BA12}" type="presParOf" srcId="{6340C519-6C80-47D0-A97D-AC4A2A1BDA4F}" destId="{70D6BF5F-D538-4D8A-BE0C-3F32DFFC43F8}" srcOrd="3" destOrd="0" presId="urn:microsoft.com/office/officeart/2008/layout/VerticalCurvedList"/>
    <dgm:cxn modelId="{C00BB08D-F95A-4D0E-8691-669B6DFE428E}" type="presParOf" srcId="{CA2F2001-F96D-4C52-BDDF-0E7F57B8D2FF}" destId="{EA365AD5-6C78-417C-AB5E-32FCE414B56D}" srcOrd="1" destOrd="0" presId="urn:microsoft.com/office/officeart/2008/layout/VerticalCurvedList"/>
    <dgm:cxn modelId="{DCA1D7D6-F79D-4ED9-AF28-FCBC48468BBB}" type="presParOf" srcId="{CA2F2001-F96D-4C52-BDDF-0E7F57B8D2FF}" destId="{15E12DD7-1399-4738-A0CB-C43E6A4F1227}" srcOrd="2" destOrd="0" presId="urn:microsoft.com/office/officeart/2008/layout/VerticalCurvedList"/>
    <dgm:cxn modelId="{D67F37A5-BB28-47FA-BA0A-6997359F17FF}" type="presParOf" srcId="{15E12DD7-1399-4738-A0CB-C43E6A4F1227}" destId="{27294570-1CEC-4752-B018-C1326DA7CCAC}" srcOrd="0" destOrd="0" presId="urn:microsoft.com/office/officeart/2008/layout/VerticalCurvedList"/>
    <dgm:cxn modelId="{3D5692DD-2CFE-4C44-9280-B1A2E4BBCC7F}" type="presParOf" srcId="{CA2F2001-F96D-4C52-BDDF-0E7F57B8D2FF}" destId="{B0E1D371-8C03-4EB4-B2BE-4DBD0D8AFF82}" srcOrd="3" destOrd="0" presId="urn:microsoft.com/office/officeart/2008/layout/VerticalCurvedList"/>
    <dgm:cxn modelId="{86289924-EB84-4E6A-A154-5F6062A7FF43}" type="presParOf" srcId="{CA2F2001-F96D-4C52-BDDF-0E7F57B8D2FF}" destId="{33E5B066-59A8-4AA9-9AC8-577FC31DDD76}" srcOrd="4" destOrd="0" presId="urn:microsoft.com/office/officeart/2008/layout/VerticalCurvedList"/>
    <dgm:cxn modelId="{CA9BB277-B179-4878-A6E7-37B9106662F1}" type="presParOf" srcId="{33E5B066-59A8-4AA9-9AC8-577FC31DDD76}" destId="{3BF67432-9371-4018-AA65-79B3709997C0}" srcOrd="0" destOrd="0" presId="urn:microsoft.com/office/officeart/2008/layout/VerticalCurvedList"/>
    <dgm:cxn modelId="{5CC73D98-5ABE-424B-8C6E-35978BE89D1A}" type="presParOf" srcId="{CA2F2001-F96D-4C52-BDDF-0E7F57B8D2FF}" destId="{A47895B7-ECDF-4B9F-BE5D-425A57EADA68}" srcOrd="5" destOrd="0" presId="urn:microsoft.com/office/officeart/2008/layout/VerticalCurvedList"/>
    <dgm:cxn modelId="{BE21BB44-77DF-4A6D-803A-622FC843D7DA}" type="presParOf" srcId="{CA2F2001-F96D-4C52-BDDF-0E7F57B8D2FF}" destId="{7F10337B-8B28-4F94-B6CE-90C232494BE3}" srcOrd="6" destOrd="0" presId="urn:microsoft.com/office/officeart/2008/layout/VerticalCurvedList"/>
    <dgm:cxn modelId="{12001706-EFF5-454E-B19F-1D901D45520E}" type="presParOf" srcId="{7F10337B-8B28-4F94-B6CE-90C232494BE3}" destId="{B03332B6-237F-4945-95C3-25734AF3C76A}" srcOrd="0" destOrd="0" presId="urn:microsoft.com/office/officeart/2008/layout/VerticalCurvedList"/>
    <dgm:cxn modelId="{88115D88-E784-41E3-9D91-0607E8F08595}" type="presParOf" srcId="{CA2F2001-F96D-4C52-BDDF-0E7F57B8D2FF}" destId="{E7ABFA9D-9CB3-48C5-AF5A-26E93ECA12ED}" srcOrd="7" destOrd="0" presId="urn:microsoft.com/office/officeart/2008/layout/VerticalCurvedList"/>
    <dgm:cxn modelId="{7000BEBE-8AB2-40FA-B391-3393C9C1DE89}" type="presParOf" srcId="{CA2F2001-F96D-4C52-BDDF-0E7F57B8D2FF}" destId="{FD40F8E2-170A-484D-AC6C-722FA97CDC8E}" srcOrd="8" destOrd="0" presId="urn:microsoft.com/office/officeart/2008/layout/VerticalCurvedList"/>
    <dgm:cxn modelId="{A1F94257-475A-4BE9-AC55-5A12F33235F5}" type="presParOf" srcId="{FD40F8E2-170A-484D-AC6C-722FA97CDC8E}" destId="{F702FC6E-A6B2-4170-B501-D44DD5B69E10}" srcOrd="0" destOrd="0" presId="urn:microsoft.com/office/officeart/2008/layout/VerticalCurvedList"/>
    <dgm:cxn modelId="{4E46BC84-7E86-42DC-9F2A-A334249A00B7}" type="presParOf" srcId="{CA2F2001-F96D-4C52-BDDF-0E7F57B8D2FF}" destId="{33C6F0BA-1613-4EE8-9729-19153BF38A7A}" srcOrd="9" destOrd="0" presId="urn:microsoft.com/office/officeart/2008/layout/VerticalCurvedList"/>
    <dgm:cxn modelId="{B2CA96FB-EB62-4D8B-8F41-CDAA2F0D8DC1}" type="presParOf" srcId="{CA2F2001-F96D-4C52-BDDF-0E7F57B8D2FF}" destId="{ECB71D0F-E703-4A9A-B0BF-F93A1DE865C3}" srcOrd="10" destOrd="0" presId="urn:microsoft.com/office/officeart/2008/layout/VerticalCurvedList"/>
    <dgm:cxn modelId="{69DEC401-F1D5-4A28-8F8B-DC0CA58F5AE1}" type="presParOf" srcId="{ECB71D0F-E703-4A9A-B0BF-F93A1DE865C3}" destId="{5FFA433E-B044-44AA-8F45-DEAB61E3E706}" srcOrd="0" destOrd="0" presId="urn:microsoft.com/office/officeart/2008/layout/VerticalCurvedList"/>
    <dgm:cxn modelId="{0639CFDC-FA0A-4E06-9B65-C324BD0CDE99}" type="presParOf" srcId="{CA2F2001-F96D-4C52-BDDF-0E7F57B8D2FF}" destId="{8E6C6983-821E-415B-A448-06071C20E5D8}" srcOrd="11" destOrd="0" presId="urn:microsoft.com/office/officeart/2008/layout/VerticalCurvedList"/>
    <dgm:cxn modelId="{57E6486D-BC98-40F5-BB7F-242AE3C78A2F}" type="presParOf" srcId="{CA2F2001-F96D-4C52-BDDF-0E7F57B8D2FF}" destId="{BE18C8CF-86F9-446D-9BE8-D7F6E44C0DA4}" srcOrd="12" destOrd="0" presId="urn:microsoft.com/office/officeart/2008/layout/VerticalCurvedList"/>
    <dgm:cxn modelId="{FAC5DF74-A5DF-49CF-B9C8-C206B2E51A5B}" type="presParOf" srcId="{BE18C8CF-86F9-446D-9BE8-D7F6E44C0DA4}" destId="{8AD10F0E-1446-4D14-A6E7-5C5244C47F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40589-8130-4276-9AB1-A567F5F02A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FCE4C4-FE33-405B-A8D3-16D34826CB5B}">
      <dgm:prSet phldrT="[Текст]" custT="1"/>
      <dgm:spPr/>
      <dgm:t>
        <a:bodyPr/>
        <a:lstStyle/>
        <a:p>
          <a:r>
            <a:rPr lang="ru-RU" sz="2000" dirty="0"/>
            <a:t>Микро-уровень</a:t>
          </a:r>
        </a:p>
      </dgm:t>
    </dgm:pt>
    <dgm:pt modelId="{C306EAE4-2EDA-4CC3-886D-A4DD79E16E90}" type="parTrans" cxnId="{D6EB30BD-D274-4173-AF37-FDD0F34A4D27}">
      <dgm:prSet/>
      <dgm:spPr/>
      <dgm:t>
        <a:bodyPr/>
        <a:lstStyle/>
        <a:p>
          <a:endParaRPr lang="ru-RU"/>
        </a:p>
      </dgm:t>
    </dgm:pt>
    <dgm:pt modelId="{0CDC3B7E-8DCB-4BEE-9209-266F2C1903AB}" type="sibTrans" cxnId="{D6EB30BD-D274-4173-AF37-FDD0F34A4D27}">
      <dgm:prSet/>
      <dgm:spPr/>
      <dgm:t>
        <a:bodyPr/>
        <a:lstStyle/>
        <a:p>
          <a:endParaRPr lang="ru-RU"/>
        </a:p>
      </dgm:t>
    </dgm:pt>
    <dgm:pt modelId="{D94A5BDC-C5BA-445A-9FC2-0FB490B977DD}">
      <dgm:prSet phldrT="[Текст]"/>
      <dgm:spPr/>
      <dgm:t>
        <a:bodyPr/>
        <a:lstStyle/>
        <a:p>
          <a:r>
            <a:rPr lang="ru-RU" dirty="0"/>
            <a:t>межличностного взаимодействия людей</a:t>
          </a:r>
        </a:p>
      </dgm:t>
    </dgm:pt>
    <dgm:pt modelId="{6AE9FB68-453B-45C8-B741-A656916687F5}" type="parTrans" cxnId="{6D6947E8-0C8B-47D1-8B70-776468BCCBA9}">
      <dgm:prSet/>
      <dgm:spPr/>
      <dgm:t>
        <a:bodyPr/>
        <a:lstStyle/>
        <a:p>
          <a:endParaRPr lang="ru-RU"/>
        </a:p>
      </dgm:t>
    </dgm:pt>
    <dgm:pt modelId="{E7617D12-F9B2-4857-87FA-7E9B5904B2D7}" type="sibTrans" cxnId="{6D6947E8-0C8B-47D1-8B70-776468BCCBA9}">
      <dgm:prSet/>
      <dgm:spPr/>
      <dgm:t>
        <a:bodyPr/>
        <a:lstStyle/>
        <a:p>
          <a:endParaRPr lang="ru-RU"/>
        </a:p>
      </dgm:t>
    </dgm:pt>
    <dgm:pt modelId="{4EA85FB8-B7C0-4D8C-8B4A-E1CF1EBC96C8}">
      <dgm:prSet phldrT="[Текст]" custT="1"/>
      <dgm:spPr/>
      <dgm:t>
        <a:bodyPr/>
        <a:lstStyle/>
        <a:p>
          <a:r>
            <a:rPr lang="ru-RU" sz="2000" dirty="0"/>
            <a:t>Мезо-уровень</a:t>
          </a:r>
        </a:p>
      </dgm:t>
    </dgm:pt>
    <dgm:pt modelId="{0E06D055-A66A-4993-852C-4BD8ACB545E4}" type="parTrans" cxnId="{F7E79DC4-57F7-4A7E-AAA0-76FC1B65C526}">
      <dgm:prSet/>
      <dgm:spPr/>
      <dgm:t>
        <a:bodyPr/>
        <a:lstStyle/>
        <a:p>
          <a:endParaRPr lang="ru-RU"/>
        </a:p>
      </dgm:t>
    </dgm:pt>
    <dgm:pt modelId="{993231D9-1492-4362-97B6-755A7B50E8D3}" type="sibTrans" cxnId="{F7E79DC4-57F7-4A7E-AAA0-76FC1B65C526}">
      <dgm:prSet/>
      <dgm:spPr/>
      <dgm:t>
        <a:bodyPr/>
        <a:lstStyle/>
        <a:p>
          <a:endParaRPr lang="ru-RU"/>
        </a:p>
      </dgm:t>
    </dgm:pt>
    <dgm:pt modelId="{34A622D4-3FA6-4CB4-B278-DEFE5614CDA7}">
      <dgm:prSet phldrT="[Текст]"/>
      <dgm:spPr/>
      <dgm:t>
        <a:bodyPr/>
        <a:lstStyle/>
        <a:p>
          <a:r>
            <a:rPr lang="ru-RU" dirty="0"/>
            <a:t>Взаимодействие внутри и за пределами небольших групп. Имеет временные рамки, не длительные отношения. Непредвиденные обстоятельства моделируются организацией и планированием</a:t>
          </a:r>
        </a:p>
      </dgm:t>
    </dgm:pt>
    <dgm:pt modelId="{7B53D971-BA51-4E47-9C5B-1D7F3321F1E9}" type="parTrans" cxnId="{C4008695-66B2-4171-BB70-908262F2A0ED}">
      <dgm:prSet/>
      <dgm:spPr/>
      <dgm:t>
        <a:bodyPr/>
        <a:lstStyle/>
        <a:p>
          <a:endParaRPr lang="ru-RU"/>
        </a:p>
      </dgm:t>
    </dgm:pt>
    <dgm:pt modelId="{500209E7-40B0-4C23-A6DB-D1F03E11BAD9}" type="sibTrans" cxnId="{C4008695-66B2-4171-BB70-908262F2A0ED}">
      <dgm:prSet/>
      <dgm:spPr/>
      <dgm:t>
        <a:bodyPr/>
        <a:lstStyle/>
        <a:p>
          <a:endParaRPr lang="ru-RU"/>
        </a:p>
      </dgm:t>
    </dgm:pt>
    <dgm:pt modelId="{93626E8F-D8B4-4D01-85C0-D2EFEC1721A5}">
      <dgm:prSet phldrT="[Текст]" custT="1"/>
      <dgm:spPr/>
      <dgm:t>
        <a:bodyPr/>
        <a:lstStyle/>
        <a:p>
          <a:r>
            <a:rPr lang="ru-RU" sz="2000" dirty="0"/>
            <a:t>Макро-уровень</a:t>
          </a:r>
        </a:p>
      </dgm:t>
    </dgm:pt>
    <dgm:pt modelId="{C2E8605B-97AB-4FEE-956E-FFBB036718CB}" type="parTrans" cxnId="{45EFFE6B-6A0C-4370-BD6A-4D55E57023BE}">
      <dgm:prSet/>
      <dgm:spPr/>
      <dgm:t>
        <a:bodyPr/>
        <a:lstStyle/>
        <a:p>
          <a:endParaRPr lang="ru-RU"/>
        </a:p>
      </dgm:t>
    </dgm:pt>
    <dgm:pt modelId="{F30AD38B-86D2-4B43-8E9E-FE56F67F75E4}" type="sibTrans" cxnId="{45EFFE6B-6A0C-4370-BD6A-4D55E57023BE}">
      <dgm:prSet/>
      <dgm:spPr/>
      <dgm:t>
        <a:bodyPr/>
        <a:lstStyle/>
        <a:p>
          <a:endParaRPr lang="ru-RU"/>
        </a:p>
      </dgm:t>
    </dgm:pt>
    <dgm:pt modelId="{A4F65198-5DA1-4539-9B28-5AC47EEC325E}">
      <dgm:prSet phldrT="[Текст]"/>
      <dgm:spPr/>
      <dgm:t>
        <a:bodyPr/>
        <a:lstStyle/>
        <a:p>
          <a:r>
            <a:rPr lang="ru-RU" dirty="0"/>
            <a:t>Уровень взаимодействия имеющий общий и относительно постоянный характер. Инфраструктуры всеобщего\ глобального обслуживания. </a:t>
          </a:r>
        </a:p>
      </dgm:t>
    </dgm:pt>
    <dgm:pt modelId="{D1DB838E-0BF9-4DB2-B6CD-F64A7DC0F424}" type="parTrans" cxnId="{FBB17BC8-B1AE-4D44-9A9F-940F30575B47}">
      <dgm:prSet/>
      <dgm:spPr/>
      <dgm:t>
        <a:bodyPr/>
        <a:lstStyle/>
        <a:p>
          <a:endParaRPr lang="ru-RU"/>
        </a:p>
      </dgm:t>
    </dgm:pt>
    <dgm:pt modelId="{8BBFA3C2-DBFC-4630-B506-1C325538F78D}" type="sibTrans" cxnId="{FBB17BC8-B1AE-4D44-9A9F-940F30575B47}">
      <dgm:prSet/>
      <dgm:spPr/>
      <dgm:t>
        <a:bodyPr/>
        <a:lstStyle/>
        <a:p>
          <a:endParaRPr lang="ru-RU"/>
        </a:p>
      </dgm:t>
    </dgm:pt>
    <dgm:pt modelId="{A5908100-408D-4DF2-9A03-286D14132315}">
      <dgm:prSet phldrT="[Текст]"/>
      <dgm:spPr/>
      <dgm:t>
        <a:bodyPr/>
        <a:lstStyle/>
        <a:p>
          <a:r>
            <a:rPr lang="ru-RU" dirty="0"/>
            <a:t>Например, поисковые системы, социальные сети, … </a:t>
          </a:r>
          <a:r>
            <a:rPr lang="ru-RU" dirty="0" err="1"/>
            <a:t>Курсера</a:t>
          </a:r>
          <a:r>
            <a:rPr lang="ru-RU" dirty="0"/>
            <a:t>, </a:t>
          </a:r>
          <a:r>
            <a:rPr lang="ru-RU" dirty="0" err="1"/>
            <a:t>мудл</a:t>
          </a:r>
          <a:r>
            <a:rPr lang="ru-RU" dirty="0"/>
            <a:t>, зум, …</a:t>
          </a:r>
        </a:p>
      </dgm:t>
    </dgm:pt>
    <dgm:pt modelId="{257AA9D5-ECFD-4C8F-AF33-98C8440EC14E}" type="parTrans" cxnId="{6BAE961E-09F0-4201-B811-E9C635D0A6ED}">
      <dgm:prSet/>
      <dgm:spPr/>
      <dgm:t>
        <a:bodyPr/>
        <a:lstStyle/>
        <a:p>
          <a:endParaRPr lang="ru-RU"/>
        </a:p>
      </dgm:t>
    </dgm:pt>
    <dgm:pt modelId="{080582EA-2F24-429C-8443-C3AC6636347F}" type="sibTrans" cxnId="{6BAE961E-09F0-4201-B811-E9C635D0A6ED}">
      <dgm:prSet/>
      <dgm:spPr/>
      <dgm:t>
        <a:bodyPr/>
        <a:lstStyle/>
        <a:p>
          <a:endParaRPr lang="ru-RU"/>
        </a:p>
      </dgm:t>
    </dgm:pt>
    <dgm:pt modelId="{12102490-C77D-4A3B-9559-8F371F6020E4}" type="pres">
      <dgm:prSet presAssocID="{3FD40589-8130-4276-9AB1-A567F5F02AE3}" presName="linearFlow" presStyleCnt="0">
        <dgm:presLayoutVars>
          <dgm:dir/>
          <dgm:animLvl val="lvl"/>
          <dgm:resizeHandles val="exact"/>
        </dgm:presLayoutVars>
      </dgm:prSet>
      <dgm:spPr/>
    </dgm:pt>
    <dgm:pt modelId="{3D668A0A-F9FB-4A62-A7DB-500B022FC68A}" type="pres">
      <dgm:prSet presAssocID="{8AFCE4C4-FE33-405B-A8D3-16D34826CB5B}" presName="composite" presStyleCnt="0"/>
      <dgm:spPr/>
    </dgm:pt>
    <dgm:pt modelId="{B2BC23FF-D428-4A68-837D-6A0C9F932C2C}" type="pres">
      <dgm:prSet presAssocID="{8AFCE4C4-FE33-405B-A8D3-16D34826CB5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64B3FFB-880F-4CA7-B7B8-17DC2386BEFF}" type="pres">
      <dgm:prSet presAssocID="{8AFCE4C4-FE33-405B-A8D3-16D34826CB5B}" presName="descendantText" presStyleLbl="alignAcc1" presStyleIdx="0" presStyleCnt="3">
        <dgm:presLayoutVars>
          <dgm:bulletEnabled val="1"/>
        </dgm:presLayoutVars>
      </dgm:prSet>
      <dgm:spPr/>
    </dgm:pt>
    <dgm:pt modelId="{E199D6A0-24F9-4AF9-BA5E-495E57813344}" type="pres">
      <dgm:prSet presAssocID="{0CDC3B7E-8DCB-4BEE-9209-266F2C1903AB}" presName="sp" presStyleCnt="0"/>
      <dgm:spPr/>
    </dgm:pt>
    <dgm:pt modelId="{A038861F-39C4-4675-A70E-0C7BC34EC43C}" type="pres">
      <dgm:prSet presAssocID="{4EA85FB8-B7C0-4D8C-8B4A-E1CF1EBC96C8}" presName="composite" presStyleCnt="0"/>
      <dgm:spPr/>
    </dgm:pt>
    <dgm:pt modelId="{E6AF4766-DADF-439D-8B7D-39026BBDCB91}" type="pres">
      <dgm:prSet presAssocID="{4EA85FB8-B7C0-4D8C-8B4A-E1CF1EBC96C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CE4553-4AE6-4551-B563-32008A5829F6}" type="pres">
      <dgm:prSet presAssocID="{4EA85FB8-B7C0-4D8C-8B4A-E1CF1EBC96C8}" presName="descendantText" presStyleLbl="alignAcc1" presStyleIdx="1" presStyleCnt="3">
        <dgm:presLayoutVars>
          <dgm:bulletEnabled val="1"/>
        </dgm:presLayoutVars>
      </dgm:prSet>
      <dgm:spPr/>
    </dgm:pt>
    <dgm:pt modelId="{2087DF12-52BE-4E8B-9CEE-B4E0E76CE177}" type="pres">
      <dgm:prSet presAssocID="{993231D9-1492-4362-97B6-755A7B50E8D3}" presName="sp" presStyleCnt="0"/>
      <dgm:spPr/>
    </dgm:pt>
    <dgm:pt modelId="{AE0D650E-AC20-44E7-A4E0-2D57971992FD}" type="pres">
      <dgm:prSet presAssocID="{93626E8F-D8B4-4D01-85C0-D2EFEC1721A5}" presName="composite" presStyleCnt="0"/>
      <dgm:spPr/>
    </dgm:pt>
    <dgm:pt modelId="{424D93C1-0459-4A0B-A63C-8DF2D7C1105A}" type="pres">
      <dgm:prSet presAssocID="{93626E8F-D8B4-4D01-85C0-D2EFEC1721A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931582A-E0E3-466A-B7B9-C0451897EE2D}" type="pres">
      <dgm:prSet presAssocID="{93626E8F-D8B4-4D01-85C0-D2EFEC1721A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4E30F09-3859-4BB7-84E2-7989B5A2E232}" type="presOf" srcId="{A5908100-408D-4DF2-9A03-286D14132315}" destId="{A931582A-E0E3-466A-B7B9-C0451897EE2D}" srcOrd="0" destOrd="1" presId="urn:microsoft.com/office/officeart/2005/8/layout/chevron2"/>
    <dgm:cxn modelId="{6BAE961E-09F0-4201-B811-E9C635D0A6ED}" srcId="{93626E8F-D8B4-4D01-85C0-D2EFEC1721A5}" destId="{A5908100-408D-4DF2-9A03-286D14132315}" srcOrd="1" destOrd="0" parTransId="{257AA9D5-ECFD-4C8F-AF33-98C8440EC14E}" sibTransId="{080582EA-2F24-429C-8443-C3AC6636347F}"/>
    <dgm:cxn modelId="{6564A537-03D2-40DF-9A31-24AF051846B9}" type="presOf" srcId="{3FD40589-8130-4276-9AB1-A567F5F02AE3}" destId="{12102490-C77D-4A3B-9559-8F371F6020E4}" srcOrd="0" destOrd="0" presId="urn:microsoft.com/office/officeart/2005/8/layout/chevron2"/>
    <dgm:cxn modelId="{D0437047-BFB7-4F16-ACC1-4386A79EBD72}" type="presOf" srcId="{34A622D4-3FA6-4CB4-B278-DEFE5614CDA7}" destId="{56CE4553-4AE6-4551-B563-32008A5829F6}" srcOrd="0" destOrd="0" presId="urn:microsoft.com/office/officeart/2005/8/layout/chevron2"/>
    <dgm:cxn modelId="{45EFFE6B-6A0C-4370-BD6A-4D55E57023BE}" srcId="{3FD40589-8130-4276-9AB1-A567F5F02AE3}" destId="{93626E8F-D8B4-4D01-85C0-D2EFEC1721A5}" srcOrd="2" destOrd="0" parTransId="{C2E8605B-97AB-4FEE-956E-FFBB036718CB}" sibTransId="{F30AD38B-86D2-4B43-8E9E-FE56F67F75E4}"/>
    <dgm:cxn modelId="{3CA5DB6E-6C82-402C-BDB8-DBAAD4B91E05}" type="presOf" srcId="{4EA85FB8-B7C0-4D8C-8B4A-E1CF1EBC96C8}" destId="{E6AF4766-DADF-439D-8B7D-39026BBDCB91}" srcOrd="0" destOrd="0" presId="urn:microsoft.com/office/officeart/2005/8/layout/chevron2"/>
    <dgm:cxn modelId="{18110F57-5E32-4E08-838C-A72268BFB9A4}" type="presOf" srcId="{D94A5BDC-C5BA-445A-9FC2-0FB490B977DD}" destId="{564B3FFB-880F-4CA7-B7B8-17DC2386BEFF}" srcOrd="0" destOrd="0" presId="urn:microsoft.com/office/officeart/2005/8/layout/chevron2"/>
    <dgm:cxn modelId="{37ECCF78-88CF-404B-B942-17C4D45E5CDD}" type="presOf" srcId="{8AFCE4C4-FE33-405B-A8D3-16D34826CB5B}" destId="{B2BC23FF-D428-4A68-837D-6A0C9F932C2C}" srcOrd="0" destOrd="0" presId="urn:microsoft.com/office/officeart/2005/8/layout/chevron2"/>
    <dgm:cxn modelId="{C4008695-66B2-4171-BB70-908262F2A0ED}" srcId="{4EA85FB8-B7C0-4D8C-8B4A-E1CF1EBC96C8}" destId="{34A622D4-3FA6-4CB4-B278-DEFE5614CDA7}" srcOrd="0" destOrd="0" parTransId="{7B53D971-BA51-4E47-9C5B-1D7F3321F1E9}" sibTransId="{500209E7-40B0-4C23-A6DB-D1F03E11BAD9}"/>
    <dgm:cxn modelId="{D6EB30BD-D274-4173-AF37-FDD0F34A4D27}" srcId="{3FD40589-8130-4276-9AB1-A567F5F02AE3}" destId="{8AFCE4C4-FE33-405B-A8D3-16D34826CB5B}" srcOrd="0" destOrd="0" parTransId="{C306EAE4-2EDA-4CC3-886D-A4DD79E16E90}" sibTransId="{0CDC3B7E-8DCB-4BEE-9209-266F2C1903AB}"/>
    <dgm:cxn modelId="{F7E79DC4-57F7-4A7E-AAA0-76FC1B65C526}" srcId="{3FD40589-8130-4276-9AB1-A567F5F02AE3}" destId="{4EA85FB8-B7C0-4D8C-8B4A-E1CF1EBC96C8}" srcOrd="1" destOrd="0" parTransId="{0E06D055-A66A-4993-852C-4BD8ACB545E4}" sibTransId="{993231D9-1492-4362-97B6-755A7B50E8D3}"/>
    <dgm:cxn modelId="{FBB17BC8-B1AE-4D44-9A9F-940F30575B47}" srcId="{93626E8F-D8B4-4D01-85C0-D2EFEC1721A5}" destId="{A4F65198-5DA1-4539-9B28-5AC47EEC325E}" srcOrd="0" destOrd="0" parTransId="{D1DB838E-0BF9-4DB2-B6CD-F64A7DC0F424}" sibTransId="{8BBFA3C2-DBFC-4630-B506-1C325538F78D}"/>
    <dgm:cxn modelId="{464CF0CB-7D5F-47F2-8096-AECC7A31A1AF}" type="presOf" srcId="{A4F65198-5DA1-4539-9B28-5AC47EEC325E}" destId="{A931582A-E0E3-466A-B7B9-C0451897EE2D}" srcOrd="0" destOrd="0" presId="urn:microsoft.com/office/officeart/2005/8/layout/chevron2"/>
    <dgm:cxn modelId="{5E75BDCF-4C6B-4F83-B37A-AD1AC60646BF}" type="presOf" srcId="{93626E8F-D8B4-4D01-85C0-D2EFEC1721A5}" destId="{424D93C1-0459-4A0B-A63C-8DF2D7C1105A}" srcOrd="0" destOrd="0" presId="urn:microsoft.com/office/officeart/2005/8/layout/chevron2"/>
    <dgm:cxn modelId="{6D6947E8-0C8B-47D1-8B70-776468BCCBA9}" srcId="{8AFCE4C4-FE33-405B-A8D3-16D34826CB5B}" destId="{D94A5BDC-C5BA-445A-9FC2-0FB490B977DD}" srcOrd="0" destOrd="0" parTransId="{6AE9FB68-453B-45C8-B741-A656916687F5}" sibTransId="{E7617D12-F9B2-4857-87FA-7E9B5904B2D7}"/>
    <dgm:cxn modelId="{71D81164-FD52-4663-A102-DF91E778B9FE}" type="presParOf" srcId="{12102490-C77D-4A3B-9559-8F371F6020E4}" destId="{3D668A0A-F9FB-4A62-A7DB-500B022FC68A}" srcOrd="0" destOrd="0" presId="urn:microsoft.com/office/officeart/2005/8/layout/chevron2"/>
    <dgm:cxn modelId="{00F05C45-A27D-4892-B74A-8617D074B080}" type="presParOf" srcId="{3D668A0A-F9FB-4A62-A7DB-500B022FC68A}" destId="{B2BC23FF-D428-4A68-837D-6A0C9F932C2C}" srcOrd="0" destOrd="0" presId="urn:microsoft.com/office/officeart/2005/8/layout/chevron2"/>
    <dgm:cxn modelId="{6D48C90D-B0C3-4412-814C-EF7515633276}" type="presParOf" srcId="{3D668A0A-F9FB-4A62-A7DB-500B022FC68A}" destId="{564B3FFB-880F-4CA7-B7B8-17DC2386BEFF}" srcOrd="1" destOrd="0" presId="urn:microsoft.com/office/officeart/2005/8/layout/chevron2"/>
    <dgm:cxn modelId="{207F21C4-4C59-41DE-89B0-FEEB507D2026}" type="presParOf" srcId="{12102490-C77D-4A3B-9559-8F371F6020E4}" destId="{E199D6A0-24F9-4AF9-BA5E-495E57813344}" srcOrd="1" destOrd="0" presId="urn:microsoft.com/office/officeart/2005/8/layout/chevron2"/>
    <dgm:cxn modelId="{C73B4CA1-7996-454A-8848-3AEBF2D1CA51}" type="presParOf" srcId="{12102490-C77D-4A3B-9559-8F371F6020E4}" destId="{A038861F-39C4-4675-A70E-0C7BC34EC43C}" srcOrd="2" destOrd="0" presId="urn:microsoft.com/office/officeart/2005/8/layout/chevron2"/>
    <dgm:cxn modelId="{BF544F96-8774-4A69-ADEB-1C1BD909EFA4}" type="presParOf" srcId="{A038861F-39C4-4675-A70E-0C7BC34EC43C}" destId="{E6AF4766-DADF-439D-8B7D-39026BBDCB91}" srcOrd="0" destOrd="0" presId="urn:microsoft.com/office/officeart/2005/8/layout/chevron2"/>
    <dgm:cxn modelId="{FDCA1A66-8B85-4158-AC73-DC85DDBCF027}" type="presParOf" srcId="{A038861F-39C4-4675-A70E-0C7BC34EC43C}" destId="{56CE4553-4AE6-4551-B563-32008A5829F6}" srcOrd="1" destOrd="0" presId="urn:microsoft.com/office/officeart/2005/8/layout/chevron2"/>
    <dgm:cxn modelId="{1882C707-718B-4BD0-970D-83F3F0476216}" type="presParOf" srcId="{12102490-C77D-4A3B-9559-8F371F6020E4}" destId="{2087DF12-52BE-4E8B-9CEE-B4E0E76CE177}" srcOrd="3" destOrd="0" presId="urn:microsoft.com/office/officeart/2005/8/layout/chevron2"/>
    <dgm:cxn modelId="{9492F1EF-1033-4FC8-99BB-DCD919001DAF}" type="presParOf" srcId="{12102490-C77D-4A3B-9559-8F371F6020E4}" destId="{AE0D650E-AC20-44E7-A4E0-2D57971992FD}" srcOrd="4" destOrd="0" presId="urn:microsoft.com/office/officeart/2005/8/layout/chevron2"/>
    <dgm:cxn modelId="{4F243610-57ED-49C1-B7D6-EFAC323571CB}" type="presParOf" srcId="{AE0D650E-AC20-44E7-A4E0-2D57971992FD}" destId="{424D93C1-0459-4A0B-A63C-8DF2D7C1105A}" srcOrd="0" destOrd="0" presId="urn:microsoft.com/office/officeart/2005/8/layout/chevron2"/>
    <dgm:cxn modelId="{D6E9BFB0-CD6F-42EE-B61C-939907F2DF4D}" type="presParOf" srcId="{AE0D650E-AC20-44E7-A4E0-2D57971992FD}" destId="{A931582A-E0E3-466A-B7B9-C0451897EE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15B82-675C-4F77-9EDB-EBDF06A11781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0C7A4-3C96-4663-B2F0-FADA0437CD67}">
      <dgm:prSet phldrT="[Текст]"/>
      <dgm:spPr/>
      <dgm:t>
        <a:bodyPr/>
        <a:lstStyle/>
        <a:p>
          <a:r>
            <a:rPr lang="ru-RU" b="0" i="0" dirty="0"/>
            <a:t>Простое сложение известных значений приносит результат</a:t>
          </a:r>
          <a:endParaRPr lang="ru-RU" dirty="0"/>
        </a:p>
      </dgm:t>
    </dgm:pt>
    <dgm:pt modelId="{9F1D95A5-03BD-4F46-B3C0-C2475EF9C1E8}" type="parTrans" cxnId="{E3E2D693-2662-40B6-A686-E18E2E258561}">
      <dgm:prSet/>
      <dgm:spPr/>
      <dgm:t>
        <a:bodyPr/>
        <a:lstStyle/>
        <a:p>
          <a:endParaRPr lang="ru-RU"/>
        </a:p>
      </dgm:t>
    </dgm:pt>
    <dgm:pt modelId="{1132A81F-A856-41F4-A320-1ECE36E563AD}" type="sibTrans" cxnId="{E3E2D693-2662-40B6-A686-E18E2E258561}">
      <dgm:prSet/>
      <dgm:spPr/>
      <dgm:t>
        <a:bodyPr/>
        <a:lstStyle/>
        <a:p>
          <a:endParaRPr lang="ru-RU"/>
        </a:p>
      </dgm:t>
    </dgm:pt>
    <dgm:pt modelId="{C0EAA019-4956-4DD7-AD21-23F19B8CC7BB}">
      <dgm:prSet phldrT="[Текст]" custT="1"/>
      <dgm:spPr/>
      <dgm:t>
        <a:bodyPr/>
        <a:lstStyle/>
        <a:p>
          <a:r>
            <a:rPr lang="ru-RU" sz="1800" b="0" i="0" dirty="0">
              <a:solidFill>
                <a:srgbClr val="0070C0"/>
              </a:solidFill>
            </a:rPr>
            <a:t>Результат получается в процессе их </a:t>
          </a:r>
          <a:r>
            <a:rPr lang="ru-RU" sz="2000" b="1" i="0" dirty="0">
              <a:solidFill>
                <a:srgbClr val="0070C0"/>
              </a:solidFill>
            </a:rPr>
            <a:t>очистки</a:t>
          </a:r>
          <a:r>
            <a:rPr lang="ru-RU" sz="1800" b="0" i="0" dirty="0">
              <a:solidFill>
                <a:srgbClr val="0070C0"/>
              </a:solidFill>
            </a:rPr>
            <a:t> путём последовательного </a:t>
          </a:r>
          <a:r>
            <a:rPr lang="ru-RU" sz="1800" b="1" i="0" dirty="0">
              <a:solidFill>
                <a:srgbClr val="0070C0"/>
              </a:solidFill>
            </a:rPr>
            <a:t>моделирования</a:t>
          </a:r>
          <a:r>
            <a:rPr lang="ru-RU" sz="1800" b="0" i="0" dirty="0">
              <a:solidFill>
                <a:srgbClr val="0070C0"/>
              </a:solidFill>
            </a:rPr>
            <a:t>: сначала выдвигается </a:t>
          </a:r>
          <a:r>
            <a:rPr lang="ru-RU" sz="1800" b="1" i="0" dirty="0">
              <a:solidFill>
                <a:srgbClr val="0070C0"/>
              </a:solidFill>
            </a:rPr>
            <a:t>гипотеза</a:t>
          </a:r>
          <a:r>
            <a:rPr lang="ru-RU" sz="1800" b="0" i="0" dirty="0">
              <a:solidFill>
                <a:srgbClr val="0070C0"/>
              </a:solidFill>
            </a:rPr>
            <a:t>, строится </a:t>
          </a:r>
          <a:r>
            <a:rPr lang="ru-RU" sz="1800" b="1" i="0" dirty="0">
              <a:solidFill>
                <a:srgbClr val="0070C0"/>
              </a:solidFill>
            </a:rPr>
            <a:t>статистическая, визуальная или семантическая модель</a:t>
          </a:r>
          <a:r>
            <a:rPr lang="ru-RU" sz="1800" b="0" i="0" dirty="0">
              <a:solidFill>
                <a:srgbClr val="0070C0"/>
              </a:solidFill>
            </a:rPr>
            <a:t>, на ее основании проверяется </a:t>
          </a:r>
          <a:r>
            <a:rPr lang="ru-RU" sz="1800" b="1" i="0" dirty="0">
              <a:solidFill>
                <a:srgbClr val="0070C0"/>
              </a:solidFill>
            </a:rPr>
            <a:t>верность выдвинутой гипотезы </a:t>
          </a:r>
          <a:r>
            <a:rPr lang="ru-RU" sz="1800" b="0" i="0" dirty="0">
              <a:solidFill>
                <a:srgbClr val="0070C0"/>
              </a:solidFill>
            </a:rPr>
            <a:t>и затем выдвигается следующая</a:t>
          </a:r>
          <a:endParaRPr lang="ru-RU" sz="1800" dirty="0">
            <a:solidFill>
              <a:srgbClr val="0070C0"/>
            </a:solidFill>
          </a:endParaRPr>
        </a:p>
      </dgm:t>
    </dgm:pt>
    <dgm:pt modelId="{334B40F6-75BA-413C-84FC-56525BD00B15}" type="parTrans" cxnId="{086CB979-388A-4F7F-84AE-414D6AC96512}">
      <dgm:prSet/>
      <dgm:spPr/>
      <dgm:t>
        <a:bodyPr/>
        <a:lstStyle/>
        <a:p>
          <a:endParaRPr lang="ru-RU"/>
        </a:p>
      </dgm:t>
    </dgm:pt>
    <dgm:pt modelId="{654E07D2-323D-42A3-A005-26D37D51E006}" type="sibTrans" cxnId="{086CB979-388A-4F7F-84AE-414D6AC96512}">
      <dgm:prSet/>
      <dgm:spPr/>
      <dgm:t>
        <a:bodyPr/>
        <a:lstStyle/>
        <a:p>
          <a:endParaRPr lang="ru-RU"/>
        </a:p>
      </dgm:t>
    </dgm:pt>
    <dgm:pt modelId="{2DF4ADF1-9A27-486F-B948-CAFFBE7ECF1C}" type="pres">
      <dgm:prSet presAssocID="{8C615B82-675C-4F77-9EDB-EBDF06A11781}" presName="cycle" presStyleCnt="0">
        <dgm:presLayoutVars>
          <dgm:dir/>
          <dgm:resizeHandles val="exact"/>
        </dgm:presLayoutVars>
      </dgm:prSet>
      <dgm:spPr/>
    </dgm:pt>
    <dgm:pt modelId="{38B85F07-54E8-4EA9-9113-A813F46DA171}" type="pres">
      <dgm:prSet presAssocID="{E180C7A4-3C96-4663-B2F0-FADA0437CD67}" presName="arrow" presStyleLbl="node1" presStyleIdx="0" presStyleCnt="2">
        <dgm:presLayoutVars>
          <dgm:bulletEnabled val="1"/>
        </dgm:presLayoutVars>
      </dgm:prSet>
      <dgm:spPr/>
    </dgm:pt>
    <dgm:pt modelId="{641CF455-B94A-4E25-A017-38374F0ECBAE}" type="pres">
      <dgm:prSet presAssocID="{C0EAA019-4956-4DD7-AD21-23F19B8CC7BB}" presName="arrow" presStyleLbl="node1" presStyleIdx="1" presStyleCnt="2">
        <dgm:presLayoutVars>
          <dgm:bulletEnabled val="1"/>
        </dgm:presLayoutVars>
      </dgm:prSet>
      <dgm:spPr/>
    </dgm:pt>
  </dgm:ptLst>
  <dgm:cxnLst>
    <dgm:cxn modelId="{9C4EE10F-0A8B-4300-8129-6BAABA5F2BB0}" type="presOf" srcId="{8C615B82-675C-4F77-9EDB-EBDF06A11781}" destId="{2DF4ADF1-9A27-486F-B948-CAFFBE7ECF1C}" srcOrd="0" destOrd="0" presId="urn:microsoft.com/office/officeart/2005/8/layout/arrow1"/>
    <dgm:cxn modelId="{086CB979-388A-4F7F-84AE-414D6AC96512}" srcId="{8C615B82-675C-4F77-9EDB-EBDF06A11781}" destId="{C0EAA019-4956-4DD7-AD21-23F19B8CC7BB}" srcOrd="1" destOrd="0" parTransId="{334B40F6-75BA-413C-84FC-56525BD00B15}" sibTransId="{654E07D2-323D-42A3-A005-26D37D51E006}"/>
    <dgm:cxn modelId="{0D9F307D-FF6E-4BC3-8D80-E909905A0368}" type="presOf" srcId="{C0EAA019-4956-4DD7-AD21-23F19B8CC7BB}" destId="{641CF455-B94A-4E25-A017-38374F0ECBAE}" srcOrd="0" destOrd="0" presId="urn:microsoft.com/office/officeart/2005/8/layout/arrow1"/>
    <dgm:cxn modelId="{E3E2D693-2662-40B6-A686-E18E2E258561}" srcId="{8C615B82-675C-4F77-9EDB-EBDF06A11781}" destId="{E180C7A4-3C96-4663-B2F0-FADA0437CD67}" srcOrd="0" destOrd="0" parTransId="{9F1D95A5-03BD-4F46-B3C0-C2475EF9C1E8}" sibTransId="{1132A81F-A856-41F4-A320-1ECE36E563AD}"/>
    <dgm:cxn modelId="{6405A9DD-A3FF-43E7-BEDF-B744D0D4487B}" type="presOf" srcId="{E180C7A4-3C96-4663-B2F0-FADA0437CD67}" destId="{38B85F07-54E8-4EA9-9113-A813F46DA171}" srcOrd="0" destOrd="0" presId="urn:microsoft.com/office/officeart/2005/8/layout/arrow1"/>
    <dgm:cxn modelId="{4DB0EC61-FC3D-4471-8E12-D88D587E9CFE}" type="presParOf" srcId="{2DF4ADF1-9A27-486F-B948-CAFFBE7ECF1C}" destId="{38B85F07-54E8-4EA9-9113-A813F46DA171}" srcOrd="0" destOrd="0" presId="urn:microsoft.com/office/officeart/2005/8/layout/arrow1"/>
    <dgm:cxn modelId="{C355414B-EFA6-47BB-AEF8-3E7E3F193963}" type="presParOf" srcId="{2DF4ADF1-9A27-486F-B948-CAFFBE7ECF1C}" destId="{641CF455-B94A-4E25-A017-38374F0ECBA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68350-587A-4F8F-80E2-6DFA9EC258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8B84061-170B-4039-B602-1553793A2994}">
      <dgm:prSet phldrT="[Текст]" custT="1"/>
      <dgm:spPr/>
      <dgm:t>
        <a:bodyPr/>
        <a:lstStyle/>
        <a:p>
          <a:r>
            <a:rPr lang="ru-RU" sz="1800" dirty="0"/>
            <a:t>государственную статистику, </a:t>
          </a:r>
        </a:p>
      </dgm:t>
    </dgm:pt>
    <dgm:pt modelId="{B79EA32C-D4CB-49F2-8FDF-6103C496F35F}" type="parTrans" cxnId="{78BA7B34-8CBE-4ACB-A345-911AC53D36E1}">
      <dgm:prSet/>
      <dgm:spPr/>
      <dgm:t>
        <a:bodyPr/>
        <a:lstStyle/>
        <a:p>
          <a:endParaRPr lang="ru-RU"/>
        </a:p>
      </dgm:t>
    </dgm:pt>
    <dgm:pt modelId="{5DC4B701-2D15-43CF-B5E6-2D81D617C476}" type="sibTrans" cxnId="{78BA7B34-8CBE-4ACB-A345-911AC53D36E1}">
      <dgm:prSet/>
      <dgm:spPr/>
      <dgm:t>
        <a:bodyPr/>
        <a:lstStyle/>
        <a:p>
          <a:endParaRPr lang="ru-RU"/>
        </a:p>
      </dgm:t>
    </dgm:pt>
    <dgm:pt modelId="{E1DA37BA-D8C2-47AE-87F5-7A2D2A48A592}">
      <dgm:prSet phldrT="[Текст]" custT="1"/>
      <dgm:spPr/>
      <dgm:t>
        <a:bodyPr/>
        <a:lstStyle/>
        <a:p>
          <a:r>
            <a:rPr lang="ru-RU" sz="2800" dirty="0"/>
            <a:t>тексты и</a:t>
          </a:r>
        </a:p>
      </dgm:t>
    </dgm:pt>
    <dgm:pt modelId="{7138B89A-FBA4-4241-A711-E17FFCEF9EE0}" type="parTrans" cxnId="{45C2812C-1527-4956-9B9B-14FFE92763B5}">
      <dgm:prSet/>
      <dgm:spPr/>
      <dgm:t>
        <a:bodyPr/>
        <a:lstStyle/>
        <a:p>
          <a:endParaRPr lang="ru-RU"/>
        </a:p>
      </dgm:t>
    </dgm:pt>
    <dgm:pt modelId="{336468F7-AF15-4EE0-9C78-C13BA3E23134}" type="sibTrans" cxnId="{45C2812C-1527-4956-9B9B-14FFE92763B5}">
      <dgm:prSet/>
      <dgm:spPr/>
      <dgm:t>
        <a:bodyPr/>
        <a:lstStyle/>
        <a:p>
          <a:endParaRPr lang="ru-RU"/>
        </a:p>
      </dgm:t>
    </dgm:pt>
    <dgm:pt modelId="{9E66FD27-1EE0-45C6-8300-920996FB0520}">
      <dgm:prSet phldrT="[Текст]" custT="1"/>
      <dgm:spPr/>
      <dgm:t>
        <a:bodyPr/>
        <a:lstStyle/>
        <a:p>
          <a:r>
            <a:rPr lang="ru-RU" sz="2400" dirty="0" err="1"/>
            <a:t>Метадан-ные</a:t>
          </a:r>
          <a:r>
            <a:rPr lang="ru-RU" sz="2400" dirty="0"/>
            <a:t>, </a:t>
          </a:r>
        </a:p>
      </dgm:t>
    </dgm:pt>
    <dgm:pt modelId="{070F70B2-3FA3-40D0-8D8A-18DDD0DDD13B}" type="parTrans" cxnId="{5F1BBF7D-E265-4BEE-9BA4-35586FA47754}">
      <dgm:prSet/>
      <dgm:spPr/>
      <dgm:t>
        <a:bodyPr/>
        <a:lstStyle/>
        <a:p>
          <a:endParaRPr lang="ru-RU"/>
        </a:p>
      </dgm:t>
    </dgm:pt>
    <dgm:pt modelId="{9862B09F-6A03-4530-9149-97B58821BDCE}" type="sibTrans" cxnId="{5F1BBF7D-E265-4BEE-9BA4-35586FA47754}">
      <dgm:prSet/>
      <dgm:spPr/>
      <dgm:t>
        <a:bodyPr/>
        <a:lstStyle/>
        <a:p>
          <a:endParaRPr lang="ru-RU"/>
        </a:p>
      </dgm:t>
    </dgm:pt>
    <dgm:pt modelId="{DAAE3B02-85A0-461C-B32E-80CF25D940E0}">
      <dgm:prSet phldrT="[Текст]"/>
      <dgm:spPr/>
      <dgm:t>
        <a:bodyPr/>
        <a:lstStyle/>
        <a:p>
          <a:r>
            <a:rPr lang="ru-RU" dirty="0"/>
            <a:t>Агрегирование разных по структуре массивов информации </a:t>
          </a:r>
        </a:p>
        <a:p>
          <a:r>
            <a:rPr lang="ru-RU" dirty="0"/>
            <a:t>Анализ больших  данных</a:t>
          </a:r>
        </a:p>
      </dgm:t>
    </dgm:pt>
    <dgm:pt modelId="{651A5192-5106-42FD-B50E-04BB288306EE}" type="parTrans" cxnId="{0E9B77ED-CE83-4EEC-8852-DA0E239F32EE}">
      <dgm:prSet/>
      <dgm:spPr/>
      <dgm:t>
        <a:bodyPr/>
        <a:lstStyle/>
        <a:p>
          <a:endParaRPr lang="ru-RU"/>
        </a:p>
      </dgm:t>
    </dgm:pt>
    <dgm:pt modelId="{892A2FD4-AB07-4044-AD61-9ADC2EE0C4C7}" type="sibTrans" cxnId="{0E9B77ED-CE83-4EEC-8852-DA0E239F32EE}">
      <dgm:prSet/>
      <dgm:spPr/>
      <dgm:t>
        <a:bodyPr/>
        <a:lstStyle/>
        <a:p>
          <a:endParaRPr lang="ru-RU"/>
        </a:p>
      </dgm:t>
    </dgm:pt>
    <dgm:pt modelId="{0EC9D7ED-E592-49C4-B311-6293536718F0}" type="pres">
      <dgm:prSet presAssocID="{59F68350-587A-4F8F-80E2-6DFA9EC2587F}" presName="Name0" presStyleCnt="0">
        <dgm:presLayoutVars>
          <dgm:dir/>
          <dgm:resizeHandles val="exact"/>
        </dgm:presLayoutVars>
      </dgm:prSet>
      <dgm:spPr/>
    </dgm:pt>
    <dgm:pt modelId="{6B0B11AF-E235-438F-A42D-8D73FE301C50}" type="pres">
      <dgm:prSet presAssocID="{59F68350-587A-4F8F-80E2-6DFA9EC2587F}" presName="vNodes" presStyleCnt="0"/>
      <dgm:spPr/>
    </dgm:pt>
    <dgm:pt modelId="{6748F2FE-B8B6-4B55-B78F-578896614E75}" type="pres">
      <dgm:prSet presAssocID="{B8B84061-170B-4039-B602-1553793A2994}" presName="node" presStyleLbl="node1" presStyleIdx="0" presStyleCnt="4" custScaleX="122883">
        <dgm:presLayoutVars>
          <dgm:bulletEnabled val="1"/>
        </dgm:presLayoutVars>
      </dgm:prSet>
      <dgm:spPr/>
    </dgm:pt>
    <dgm:pt modelId="{528E8DA1-65C2-44D4-A626-1A625B6E970D}" type="pres">
      <dgm:prSet presAssocID="{5DC4B701-2D15-43CF-B5E6-2D81D617C476}" presName="spacerT" presStyleCnt="0"/>
      <dgm:spPr/>
    </dgm:pt>
    <dgm:pt modelId="{C9B73394-4F7C-4077-B6AE-876D154CAF31}" type="pres">
      <dgm:prSet presAssocID="{5DC4B701-2D15-43CF-B5E6-2D81D617C476}" presName="sibTrans" presStyleLbl="sibTrans2D1" presStyleIdx="0" presStyleCnt="3"/>
      <dgm:spPr/>
    </dgm:pt>
    <dgm:pt modelId="{85CF3C34-33D3-4CA5-AC1D-CE1EF599E39A}" type="pres">
      <dgm:prSet presAssocID="{5DC4B701-2D15-43CF-B5E6-2D81D617C476}" presName="spacerB" presStyleCnt="0"/>
      <dgm:spPr/>
    </dgm:pt>
    <dgm:pt modelId="{9B9E9A65-7369-4D03-9EB4-2572BE8C4B81}" type="pres">
      <dgm:prSet presAssocID="{E1DA37BA-D8C2-47AE-87F5-7A2D2A48A592}" presName="node" presStyleLbl="node1" presStyleIdx="1" presStyleCnt="4" custScaleX="116725">
        <dgm:presLayoutVars>
          <dgm:bulletEnabled val="1"/>
        </dgm:presLayoutVars>
      </dgm:prSet>
      <dgm:spPr/>
    </dgm:pt>
    <dgm:pt modelId="{A316592C-E0F3-4113-BAF6-C048FD3845B6}" type="pres">
      <dgm:prSet presAssocID="{336468F7-AF15-4EE0-9C78-C13BA3E23134}" presName="spacerT" presStyleCnt="0"/>
      <dgm:spPr/>
    </dgm:pt>
    <dgm:pt modelId="{9EBB26DB-61A4-46D7-A9BE-C61B3D4BB7F8}" type="pres">
      <dgm:prSet presAssocID="{336468F7-AF15-4EE0-9C78-C13BA3E23134}" presName="sibTrans" presStyleLbl="sibTrans2D1" presStyleIdx="1" presStyleCnt="3"/>
      <dgm:spPr/>
    </dgm:pt>
    <dgm:pt modelId="{20336EE6-4DCF-43C7-9E4F-B6DBB73B3DB5}" type="pres">
      <dgm:prSet presAssocID="{336468F7-AF15-4EE0-9C78-C13BA3E23134}" presName="spacerB" presStyleCnt="0"/>
      <dgm:spPr/>
    </dgm:pt>
    <dgm:pt modelId="{C699D9A4-DADD-4C36-8305-A04A6FDA22C3}" type="pres">
      <dgm:prSet presAssocID="{9E66FD27-1EE0-45C6-8300-920996FB0520}" presName="node" presStyleLbl="node1" presStyleIdx="2" presStyleCnt="4" custScaleX="126577">
        <dgm:presLayoutVars>
          <dgm:bulletEnabled val="1"/>
        </dgm:presLayoutVars>
      </dgm:prSet>
      <dgm:spPr/>
    </dgm:pt>
    <dgm:pt modelId="{5937785E-A7F5-46BE-A187-9572706F3FE4}" type="pres">
      <dgm:prSet presAssocID="{59F68350-587A-4F8F-80E2-6DFA9EC2587F}" presName="sibTransLast" presStyleLbl="sibTrans2D1" presStyleIdx="2" presStyleCnt="3"/>
      <dgm:spPr/>
    </dgm:pt>
    <dgm:pt modelId="{8719BD32-EC48-4F3F-93AC-51352512BA79}" type="pres">
      <dgm:prSet presAssocID="{59F68350-587A-4F8F-80E2-6DFA9EC2587F}" presName="connectorText" presStyleLbl="sibTrans2D1" presStyleIdx="2" presStyleCnt="3"/>
      <dgm:spPr/>
    </dgm:pt>
    <dgm:pt modelId="{6BD57FFF-EBBD-4B0A-8336-93AF431BA5B3}" type="pres">
      <dgm:prSet presAssocID="{59F68350-587A-4F8F-80E2-6DFA9EC2587F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6BCE5005-8118-4710-AA9B-508EA4741064}" type="presOf" srcId="{9862B09F-6A03-4530-9149-97B58821BDCE}" destId="{5937785E-A7F5-46BE-A187-9572706F3FE4}" srcOrd="0" destOrd="0" presId="urn:microsoft.com/office/officeart/2005/8/layout/equation2"/>
    <dgm:cxn modelId="{CCDF6527-23CF-4F4D-9414-1E32FD7D6CA5}" type="presOf" srcId="{B8B84061-170B-4039-B602-1553793A2994}" destId="{6748F2FE-B8B6-4B55-B78F-578896614E75}" srcOrd="0" destOrd="0" presId="urn:microsoft.com/office/officeart/2005/8/layout/equation2"/>
    <dgm:cxn modelId="{45C2812C-1527-4956-9B9B-14FFE92763B5}" srcId="{59F68350-587A-4F8F-80E2-6DFA9EC2587F}" destId="{E1DA37BA-D8C2-47AE-87F5-7A2D2A48A592}" srcOrd="1" destOrd="0" parTransId="{7138B89A-FBA4-4241-A711-E17FFCEF9EE0}" sibTransId="{336468F7-AF15-4EE0-9C78-C13BA3E23134}"/>
    <dgm:cxn modelId="{78BA7B34-8CBE-4ACB-A345-911AC53D36E1}" srcId="{59F68350-587A-4F8F-80E2-6DFA9EC2587F}" destId="{B8B84061-170B-4039-B602-1553793A2994}" srcOrd="0" destOrd="0" parTransId="{B79EA32C-D4CB-49F2-8FDF-6103C496F35F}" sibTransId="{5DC4B701-2D15-43CF-B5E6-2D81D617C476}"/>
    <dgm:cxn modelId="{B3097360-C1F4-4832-B14C-8BF375029930}" type="presOf" srcId="{9E66FD27-1EE0-45C6-8300-920996FB0520}" destId="{C699D9A4-DADD-4C36-8305-A04A6FDA22C3}" srcOrd="0" destOrd="0" presId="urn:microsoft.com/office/officeart/2005/8/layout/equation2"/>
    <dgm:cxn modelId="{5F1BBF7D-E265-4BEE-9BA4-35586FA47754}" srcId="{59F68350-587A-4F8F-80E2-6DFA9EC2587F}" destId="{9E66FD27-1EE0-45C6-8300-920996FB0520}" srcOrd="2" destOrd="0" parTransId="{070F70B2-3FA3-40D0-8D8A-18DDD0DDD13B}" sibTransId="{9862B09F-6A03-4530-9149-97B58821BDCE}"/>
    <dgm:cxn modelId="{08960A88-9135-4387-928A-BE64DA53A5B8}" type="presOf" srcId="{336468F7-AF15-4EE0-9C78-C13BA3E23134}" destId="{9EBB26DB-61A4-46D7-A9BE-C61B3D4BB7F8}" srcOrd="0" destOrd="0" presId="urn:microsoft.com/office/officeart/2005/8/layout/equation2"/>
    <dgm:cxn modelId="{E6D9E08B-1B95-4E10-8139-48EDC3981A5F}" type="presOf" srcId="{9862B09F-6A03-4530-9149-97B58821BDCE}" destId="{8719BD32-EC48-4F3F-93AC-51352512BA79}" srcOrd="1" destOrd="0" presId="urn:microsoft.com/office/officeart/2005/8/layout/equation2"/>
    <dgm:cxn modelId="{2D7361B1-E6FA-4451-A3FB-7649E652A580}" type="presOf" srcId="{E1DA37BA-D8C2-47AE-87F5-7A2D2A48A592}" destId="{9B9E9A65-7369-4D03-9EB4-2572BE8C4B81}" srcOrd="0" destOrd="0" presId="urn:microsoft.com/office/officeart/2005/8/layout/equation2"/>
    <dgm:cxn modelId="{D25BFACD-7DF2-4466-871E-A46B554E1B66}" type="presOf" srcId="{59F68350-587A-4F8F-80E2-6DFA9EC2587F}" destId="{0EC9D7ED-E592-49C4-B311-6293536718F0}" srcOrd="0" destOrd="0" presId="urn:microsoft.com/office/officeart/2005/8/layout/equation2"/>
    <dgm:cxn modelId="{E02684D3-E295-4675-8BB3-33C2B443EBA0}" type="presOf" srcId="{DAAE3B02-85A0-461C-B32E-80CF25D940E0}" destId="{6BD57FFF-EBBD-4B0A-8336-93AF431BA5B3}" srcOrd="0" destOrd="0" presId="urn:microsoft.com/office/officeart/2005/8/layout/equation2"/>
    <dgm:cxn modelId="{5FCB6DD9-1AEE-4BDD-8F53-CF19D9457D14}" type="presOf" srcId="{5DC4B701-2D15-43CF-B5E6-2D81D617C476}" destId="{C9B73394-4F7C-4077-B6AE-876D154CAF31}" srcOrd="0" destOrd="0" presId="urn:microsoft.com/office/officeart/2005/8/layout/equation2"/>
    <dgm:cxn modelId="{0E9B77ED-CE83-4EEC-8852-DA0E239F32EE}" srcId="{59F68350-587A-4F8F-80E2-6DFA9EC2587F}" destId="{DAAE3B02-85A0-461C-B32E-80CF25D940E0}" srcOrd="3" destOrd="0" parTransId="{651A5192-5106-42FD-B50E-04BB288306EE}" sibTransId="{892A2FD4-AB07-4044-AD61-9ADC2EE0C4C7}"/>
    <dgm:cxn modelId="{5842F671-55C4-42B6-B746-B1F15C1289B8}" type="presParOf" srcId="{0EC9D7ED-E592-49C4-B311-6293536718F0}" destId="{6B0B11AF-E235-438F-A42D-8D73FE301C50}" srcOrd="0" destOrd="0" presId="urn:microsoft.com/office/officeart/2005/8/layout/equation2"/>
    <dgm:cxn modelId="{45E01F5A-712D-409C-B817-7213AE7F9562}" type="presParOf" srcId="{6B0B11AF-E235-438F-A42D-8D73FE301C50}" destId="{6748F2FE-B8B6-4B55-B78F-578896614E75}" srcOrd="0" destOrd="0" presId="urn:microsoft.com/office/officeart/2005/8/layout/equation2"/>
    <dgm:cxn modelId="{4D2933EB-33F9-4E0A-A580-1F45002AE881}" type="presParOf" srcId="{6B0B11AF-E235-438F-A42D-8D73FE301C50}" destId="{528E8DA1-65C2-44D4-A626-1A625B6E970D}" srcOrd="1" destOrd="0" presId="urn:microsoft.com/office/officeart/2005/8/layout/equation2"/>
    <dgm:cxn modelId="{75B336C9-097E-4E29-9D7E-99179F1FD164}" type="presParOf" srcId="{6B0B11AF-E235-438F-A42D-8D73FE301C50}" destId="{C9B73394-4F7C-4077-B6AE-876D154CAF31}" srcOrd="2" destOrd="0" presId="urn:microsoft.com/office/officeart/2005/8/layout/equation2"/>
    <dgm:cxn modelId="{C93AD2EC-9FF6-4E83-A2AA-C9229E52106A}" type="presParOf" srcId="{6B0B11AF-E235-438F-A42D-8D73FE301C50}" destId="{85CF3C34-33D3-4CA5-AC1D-CE1EF599E39A}" srcOrd="3" destOrd="0" presId="urn:microsoft.com/office/officeart/2005/8/layout/equation2"/>
    <dgm:cxn modelId="{BB20877F-C961-49A5-B1AC-D718A8A7543C}" type="presParOf" srcId="{6B0B11AF-E235-438F-A42D-8D73FE301C50}" destId="{9B9E9A65-7369-4D03-9EB4-2572BE8C4B81}" srcOrd="4" destOrd="0" presId="urn:microsoft.com/office/officeart/2005/8/layout/equation2"/>
    <dgm:cxn modelId="{C153E77C-E372-4401-83B9-4032E08DB1E9}" type="presParOf" srcId="{6B0B11AF-E235-438F-A42D-8D73FE301C50}" destId="{A316592C-E0F3-4113-BAF6-C048FD3845B6}" srcOrd="5" destOrd="0" presId="urn:microsoft.com/office/officeart/2005/8/layout/equation2"/>
    <dgm:cxn modelId="{CF660632-58B6-4F6B-8D58-C801A3C2687A}" type="presParOf" srcId="{6B0B11AF-E235-438F-A42D-8D73FE301C50}" destId="{9EBB26DB-61A4-46D7-A9BE-C61B3D4BB7F8}" srcOrd="6" destOrd="0" presId="urn:microsoft.com/office/officeart/2005/8/layout/equation2"/>
    <dgm:cxn modelId="{62F4015B-E218-44BC-B338-9296DFA78F46}" type="presParOf" srcId="{6B0B11AF-E235-438F-A42D-8D73FE301C50}" destId="{20336EE6-4DCF-43C7-9E4F-B6DBB73B3DB5}" srcOrd="7" destOrd="0" presId="urn:microsoft.com/office/officeart/2005/8/layout/equation2"/>
    <dgm:cxn modelId="{554976AE-95CA-4C4D-85A4-25A0B722ACD0}" type="presParOf" srcId="{6B0B11AF-E235-438F-A42D-8D73FE301C50}" destId="{C699D9A4-DADD-4C36-8305-A04A6FDA22C3}" srcOrd="8" destOrd="0" presId="urn:microsoft.com/office/officeart/2005/8/layout/equation2"/>
    <dgm:cxn modelId="{89E68D59-457A-419A-AA6F-508DA4F39FE6}" type="presParOf" srcId="{0EC9D7ED-E592-49C4-B311-6293536718F0}" destId="{5937785E-A7F5-46BE-A187-9572706F3FE4}" srcOrd="1" destOrd="0" presId="urn:microsoft.com/office/officeart/2005/8/layout/equation2"/>
    <dgm:cxn modelId="{598ED07E-B2CD-4084-9DFD-AC5860413A36}" type="presParOf" srcId="{5937785E-A7F5-46BE-A187-9572706F3FE4}" destId="{8719BD32-EC48-4F3F-93AC-51352512BA79}" srcOrd="0" destOrd="0" presId="urn:microsoft.com/office/officeart/2005/8/layout/equation2"/>
    <dgm:cxn modelId="{837195FD-528A-4259-ADC3-89B57D6BA294}" type="presParOf" srcId="{0EC9D7ED-E592-49C4-B311-6293536718F0}" destId="{6BD57FFF-EBBD-4B0A-8336-93AF431BA5B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753D2-D11D-4185-BF8F-78F059CF411E}">
      <dsp:nvSpPr>
        <dsp:cNvPr id="0" name=""/>
        <dsp:cNvSpPr/>
      </dsp:nvSpPr>
      <dsp:spPr>
        <a:xfrm>
          <a:off x="0" y="2042"/>
          <a:ext cx="5641974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93162-1F74-4508-AF45-CB137A5AD541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16727-81DA-42D9-B0E1-5621A603E270}">
      <dsp:nvSpPr>
        <dsp:cNvPr id="0" name=""/>
        <dsp:cNvSpPr/>
      </dsp:nvSpPr>
      <dsp:spPr>
        <a:xfrm>
          <a:off x="1195647" y="2042"/>
          <a:ext cx="4446327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Множественный регрессионный анализ</a:t>
          </a:r>
          <a:endParaRPr lang="en-US" sz="2200" kern="1200"/>
        </a:p>
      </dsp:txBody>
      <dsp:txXfrm>
        <a:off x="1195647" y="2042"/>
        <a:ext cx="4446327" cy="1035192"/>
      </dsp:txXfrm>
    </dsp:sp>
    <dsp:sp modelId="{6C8BFD53-445D-4279-98E0-866AC2EDE362}">
      <dsp:nvSpPr>
        <dsp:cNvPr id="0" name=""/>
        <dsp:cNvSpPr/>
      </dsp:nvSpPr>
      <dsp:spPr>
        <a:xfrm>
          <a:off x="0" y="1296033"/>
          <a:ext cx="5641974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7DB6-8A99-4488-B82D-216D1D3F6771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09EFA-4FB0-4A48-BA83-D563E1242DB6}">
      <dsp:nvSpPr>
        <dsp:cNvPr id="0" name=""/>
        <dsp:cNvSpPr/>
      </dsp:nvSpPr>
      <dsp:spPr>
        <a:xfrm>
          <a:off x="1195647" y="1296033"/>
          <a:ext cx="4446327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Факторный анализ</a:t>
          </a:r>
          <a:endParaRPr lang="en-US" sz="2200" kern="1200"/>
        </a:p>
      </dsp:txBody>
      <dsp:txXfrm>
        <a:off x="1195647" y="1296033"/>
        <a:ext cx="4446327" cy="1035192"/>
      </dsp:txXfrm>
    </dsp:sp>
    <dsp:sp modelId="{89030B72-85F9-427B-8E3D-7B8F51326D2D}">
      <dsp:nvSpPr>
        <dsp:cNvPr id="0" name=""/>
        <dsp:cNvSpPr/>
      </dsp:nvSpPr>
      <dsp:spPr>
        <a:xfrm>
          <a:off x="0" y="2590024"/>
          <a:ext cx="5641974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A285-5407-4088-BA5D-674D6D477C27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CBF5E-C4B6-4EDC-92DB-8209BA7DF3AA}">
      <dsp:nvSpPr>
        <dsp:cNvPr id="0" name=""/>
        <dsp:cNvSpPr/>
      </dsp:nvSpPr>
      <dsp:spPr>
        <a:xfrm>
          <a:off x="1195647" y="2590024"/>
          <a:ext cx="4446327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Биг Дата</a:t>
          </a:r>
          <a:endParaRPr lang="en-US" sz="2200" kern="1200" dirty="0"/>
        </a:p>
      </dsp:txBody>
      <dsp:txXfrm>
        <a:off x="1195647" y="2590024"/>
        <a:ext cx="4446327" cy="1035192"/>
      </dsp:txXfrm>
    </dsp:sp>
    <dsp:sp modelId="{C4FBB716-3071-4ACC-BCD2-BB88C4395816}">
      <dsp:nvSpPr>
        <dsp:cNvPr id="0" name=""/>
        <dsp:cNvSpPr/>
      </dsp:nvSpPr>
      <dsp:spPr>
        <a:xfrm>
          <a:off x="0" y="3884014"/>
          <a:ext cx="5641974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BF09E-76F2-4581-B337-F5646793E660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247AA-314A-4A52-B419-1AB3CA916B2B}">
      <dsp:nvSpPr>
        <dsp:cNvPr id="0" name=""/>
        <dsp:cNvSpPr/>
      </dsp:nvSpPr>
      <dsp:spPr>
        <a:xfrm>
          <a:off x="1195647" y="3884014"/>
          <a:ext cx="4446327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Кратко о ИИ</a:t>
          </a:r>
          <a:endParaRPr lang="en-US" sz="2200" kern="1200" dirty="0"/>
        </a:p>
      </dsp:txBody>
      <dsp:txXfrm>
        <a:off x="1195647" y="3884014"/>
        <a:ext cx="4446327" cy="103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B9A7-FA81-4EBB-8E08-AF4F2A98C254}">
      <dsp:nvSpPr>
        <dsp:cNvPr id="0" name=""/>
        <dsp:cNvSpPr/>
      </dsp:nvSpPr>
      <dsp:spPr>
        <a:xfrm>
          <a:off x="-5812787" y="-889644"/>
          <a:ext cx="6920248" cy="6920248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5AD5-6C78-417C-AB5E-32FCE414B56D}">
      <dsp:nvSpPr>
        <dsp:cNvPr id="0" name=""/>
        <dsp:cNvSpPr/>
      </dsp:nvSpPr>
      <dsp:spPr>
        <a:xfrm>
          <a:off x="412596" y="270722"/>
          <a:ext cx="9298970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Выбор исходных данных</a:t>
          </a:r>
          <a:endParaRPr lang="ru-RU" sz="2500" kern="1200" dirty="0"/>
        </a:p>
      </dsp:txBody>
      <dsp:txXfrm>
        <a:off x="412596" y="270722"/>
        <a:ext cx="9298970" cy="541240"/>
      </dsp:txXfrm>
    </dsp:sp>
    <dsp:sp modelId="{27294570-1CEC-4752-B018-C1326DA7CCAC}">
      <dsp:nvSpPr>
        <dsp:cNvPr id="0" name=""/>
        <dsp:cNvSpPr/>
      </dsp:nvSpPr>
      <dsp:spPr>
        <a:xfrm>
          <a:off x="74321" y="203067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1D371-8C03-4EB4-B2BE-4DBD0D8AFF82}">
      <dsp:nvSpPr>
        <dsp:cNvPr id="0" name=""/>
        <dsp:cNvSpPr/>
      </dsp:nvSpPr>
      <dsp:spPr>
        <a:xfrm>
          <a:off x="857803" y="1082480"/>
          <a:ext cx="8853763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Предварительное решение проблемы числа факторов</a:t>
          </a:r>
          <a:endParaRPr lang="ru-RU" sz="2500" kern="1200" dirty="0"/>
        </a:p>
      </dsp:txBody>
      <dsp:txXfrm>
        <a:off x="857803" y="1082480"/>
        <a:ext cx="8853763" cy="541240"/>
      </dsp:txXfrm>
    </dsp:sp>
    <dsp:sp modelId="{3BF67432-9371-4018-AA65-79B3709997C0}">
      <dsp:nvSpPr>
        <dsp:cNvPr id="0" name=""/>
        <dsp:cNvSpPr/>
      </dsp:nvSpPr>
      <dsp:spPr>
        <a:xfrm>
          <a:off x="519528" y="1014825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895B7-ECDF-4B9F-BE5D-425A57EADA68}">
      <dsp:nvSpPr>
        <dsp:cNvPr id="0" name=""/>
        <dsp:cNvSpPr/>
      </dsp:nvSpPr>
      <dsp:spPr>
        <a:xfrm>
          <a:off x="1061385" y="1894237"/>
          <a:ext cx="8650181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Факторизация матрицы интеркорреляции</a:t>
          </a:r>
          <a:endParaRPr lang="ru-RU" sz="2500" kern="1200" dirty="0"/>
        </a:p>
      </dsp:txBody>
      <dsp:txXfrm>
        <a:off x="1061385" y="1894237"/>
        <a:ext cx="8650181" cy="541240"/>
      </dsp:txXfrm>
    </dsp:sp>
    <dsp:sp modelId="{B03332B6-237F-4945-95C3-25734AF3C76A}">
      <dsp:nvSpPr>
        <dsp:cNvPr id="0" name=""/>
        <dsp:cNvSpPr/>
      </dsp:nvSpPr>
      <dsp:spPr>
        <a:xfrm>
          <a:off x="723110" y="1826582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BFA9D-9CB3-48C5-AF5A-26E93ECA12ED}">
      <dsp:nvSpPr>
        <dsp:cNvPr id="0" name=""/>
        <dsp:cNvSpPr/>
      </dsp:nvSpPr>
      <dsp:spPr>
        <a:xfrm>
          <a:off x="1061385" y="2705481"/>
          <a:ext cx="8650181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Вращение факторов и их предварительная интерпретация</a:t>
          </a:r>
          <a:endParaRPr lang="ru-RU" sz="2500" kern="1200" dirty="0"/>
        </a:p>
      </dsp:txBody>
      <dsp:txXfrm>
        <a:off x="1061385" y="2705481"/>
        <a:ext cx="8650181" cy="541240"/>
      </dsp:txXfrm>
    </dsp:sp>
    <dsp:sp modelId="{F702FC6E-A6B2-4170-B501-D44DD5B69E10}">
      <dsp:nvSpPr>
        <dsp:cNvPr id="0" name=""/>
        <dsp:cNvSpPr/>
      </dsp:nvSpPr>
      <dsp:spPr>
        <a:xfrm>
          <a:off x="723110" y="2637826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6F0BA-1613-4EE8-9729-19153BF38A7A}">
      <dsp:nvSpPr>
        <dsp:cNvPr id="0" name=""/>
        <dsp:cNvSpPr/>
      </dsp:nvSpPr>
      <dsp:spPr>
        <a:xfrm>
          <a:off x="857803" y="3517238"/>
          <a:ext cx="8853763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Принятие решений о качестве факторной структуры</a:t>
          </a:r>
          <a:endParaRPr lang="ru-RU" sz="2500" kern="1200" dirty="0"/>
        </a:p>
      </dsp:txBody>
      <dsp:txXfrm>
        <a:off x="857803" y="3517238"/>
        <a:ext cx="8853763" cy="541240"/>
      </dsp:txXfrm>
    </dsp:sp>
    <dsp:sp modelId="{5FFA433E-B044-44AA-8F45-DEAB61E3E706}">
      <dsp:nvSpPr>
        <dsp:cNvPr id="0" name=""/>
        <dsp:cNvSpPr/>
      </dsp:nvSpPr>
      <dsp:spPr>
        <a:xfrm>
          <a:off x="519528" y="3449583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C6983-821E-415B-A448-06071C20E5D8}">
      <dsp:nvSpPr>
        <dsp:cNvPr id="0" name=""/>
        <dsp:cNvSpPr/>
      </dsp:nvSpPr>
      <dsp:spPr>
        <a:xfrm>
          <a:off x="412596" y="4328995"/>
          <a:ext cx="9298970" cy="541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609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/>
            <a:t>Вычисление факторных коэффициентов и оценок</a:t>
          </a:r>
          <a:endParaRPr lang="ru-RU" sz="2500" kern="1200" dirty="0"/>
        </a:p>
      </dsp:txBody>
      <dsp:txXfrm>
        <a:off x="412596" y="4328995"/>
        <a:ext cx="9298970" cy="541240"/>
      </dsp:txXfrm>
    </dsp:sp>
    <dsp:sp modelId="{8AD10F0E-1446-4D14-A6E7-5C5244C47F2F}">
      <dsp:nvSpPr>
        <dsp:cNvPr id="0" name=""/>
        <dsp:cNvSpPr/>
      </dsp:nvSpPr>
      <dsp:spPr>
        <a:xfrm>
          <a:off x="74321" y="4261340"/>
          <a:ext cx="676550" cy="676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C23FF-D428-4A68-837D-6A0C9F932C2C}">
      <dsp:nvSpPr>
        <dsp:cNvPr id="0" name=""/>
        <dsp:cNvSpPr/>
      </dsp:nvSpPr>
      <dsp:spPr>
        <a:xfrm rot="5400000">
          <a:off x="-252833" y="255489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Микро-уровень</a:t>
          </a:r>
        </a:p>
      </dsp:txBody>
      <dsp:txXfrm rot="-5400000">
        <a:off x="0" y="592600"/>
        <a:ext cx="1179888" cy="505666"/>
      </dsp:txXfrm>
    </dsp:sp>
    <dsp:sp modelId="{564B3FFB-880F-4CA7-B7B8-17DC2386BEFF}">
      <dsp:nvSpPr>
        <dsp:cNvPr id="0" name=""/>
        <dsp:cNvSpPr/>
      </dsp:nvSpPr>
      <dsp:spPr>
        <a:xfrm rot="5400000">
          <a:off x="4933732" y="-3751187"/>
          <a:ext cx="1096186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межличностного взаимодействия людей</a:t>
          </a:r>
        </a:p>
      </dsp:txBody>
      <dsp:txXfrm rot="-5400000">
        <a:off x="1179889" y="56167"/>
        <a:ext cx="8550363" cy="989164"/>
      </dsp:txXfrm>
    </dsp:sp>
    <dsp:sp modelId="{E6AF4766-DADF-439D-8B7D-39026BBDCB91}">
      <dsp:nvSpPr>
        <dsp:cNvPr id="0" name=""/>
        <dsp:cNvSpPr/>
      </dsp:nvSpPr>
      <dsp:spPr>
        <a:xfrm rot="5400000">
          <a:off x="-252833" y="1747937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Мезо-уровень</a:t>
          </a:r>
        </a:p>
      </dsp:txBody>
      <dsp:txXfrm rot="-5400000">
        <a:off x="0" y="2085048"/>
        <a:ext cx="1179888" cy="505666"/>
      </dsp:txXfrm>
    </dsp:sp>
    <dsp:sp modelId="{56CE4553-4AE6-4551-B563-32008A5829F6}">
      <dsp:nvSpPr>
        <dsp:cNvPr id="0" name=""/>
        <dsp:cNvSpPr/>
      </dsp:nvSpPr>
      <dsp:spPr>
        <a:xfrm rot="5400000">
          <a:off x="4934020" y="-2259027"/>
          <a:ext cx="1095610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Взаимодействие внутри и за пределами небольших групп. Имеет временные рамки, не длительные отношения. Непредвиденные обстоятельства моделируются организацией и планированием</a:t>
          </a:r>
        </a:p>
      </dsp:txBody>
      <dsp:txXfrm rot="-5400000">
        <a:off x="1179889" y="1548587"/>
        <a:ext cx="8550391" cy="988644"/>
      </dsp:txXfrm>
    </dsp:sp>
    <dsp:sp modelId="{424D93C1-0459-4A0B-A63C-8DF2D7C1105A}">
      <dsp:nvSpPr>
        <dsp:cNvPr id="0" name=""/>
        <dsp:cNvSpPr/>
      </dsp:nvSpPr>
      <dsp:spPr>
        <a:xfrm rot="5400000">
          <a:off x="-252833" y="3240386"/>
          <a:ext cx="1685554" cy="11798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Макро-уровень</a:t>
          </a:r>
        </a:p>
      </dsp:txBody>
      <dsp:txXfrm rot="-5400000">
        <a:off x="0" y="3577497"/>
        <a:ext cx="1179888" cy="505666"/>
      </dsp:txXfrm>
    </dsp:sp>
    <dsp:sp modelId="{A931582A-E0E3-466A-B7B9-C0451897EE2D}">
      <dsp:nvSpPr>
        <dsp:cNvPr id="0" name=""/>
        <dsp:cNvSpPr/>
      </dsp:nvSpPr>
      <dsp:spPr>
        <a:xfrm rot="5400000">
          <a:off x="4934020" y="-766579"/>
          <a:ext cx="1095610" cy="8603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Уровень взаимодействия имеющий общий и относительно постоянный характер. Инфраструктуры всеобщего\ глобального обслуживания.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Например, поисковые системы, социальные сети, … </a:t>
          </a:r>
          <a:r>
            <a:rPr lang="ru-RU" sz="2000" kern="1200" dirty="0" err="1"/>
            <a:t>Курсера</a:t>
          </a:r>
          <a:r>
            <a:rPr lang="ru-RU" sz="2000" kern="1200" dirty="0"/>
            <a:t>, </a:t>
          </a:r>
          <a:r>
            <a:rPr lang="ru-RU" sz="2000" kern="1200" dirty="0" err="1"/>
            <a:t>мудл</a:t>
          </a:r>
          <a:r>
            <a:rPr lang="ru-RU" sz="2000" kern="1200" dirty="0"/>
            <a:t>, зум, …</a:t>
          </a:r>
        </a:p>
      </dsp:txBody>
      <dsp:txXfrm rot="-5400000">
        <a:off x="1179889" y="3041035"/>
        <a:ext cx="8550391" cy="988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85F07-54E8-4EA9-9113-A813F46DA171}">
      <dsp:nvSpPr>
        <dsp:cNvPr id="0" name=""/>
        <dsp:cNvSpPr/>
      </dsp:nvSpPr>
      <dsp:spPr>
        <a:xfrm rot="16200000">
          <a:off x="2625" y="1289"/>
          <a:ext cx="4934545" cy="493454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/>
            <a:t>Простое сложение известных значений приносит результат</a:t>
          </a:r>
          <a:endParaRPr lang="ru-RU" sz="3400" kern="1200" dirty="0"/>
        </a:p>
      </dsp:txBody>
      <dsp:txXfrm rot="5400000">
        <a:off x="866171" y="1234924"/>
        <a:ext cx="4071000" cy="2467273"/>
      </dsp:txXfrm>
    </dsp:sp>
    <dsp:sp modelId="{641CF455-B94A-4E25-A017-38374F0ECBAE}">
      <dsp:nvSpPr>
        <dsp:cNvPr id="0" name=""/>
        <dsp:cNvSpPr/>
      </dsp:nvSpPr>
      <dsp:spPr>
        <a:xfrm rot="5400000">
          <a:off x="6035628" y="1289"/>
          <a:ext cx="4934545" cy="4934545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0070C0"/>
              </a:solidFill>
            </a:rPr>
            <a:t>Результат получается в процессе их </a:t>
          </a:r>
          <a:r>
            <a:rPr lang="ru-RU" sz="2000" b="1" i="0" kern="1200" dirty="0">
              <a:solidFill>
                <a:srgbClr val="0070C0"/>
              </a:solidFill>
            </a:rPr>
            <a:t>очистки</a:t>
          </a:r>
          <a:r>
            <a:rPr lang="ru-RU" sz="1800" b="0" i="0" kern="1200" dirty="0">
              <a:solidFill>
                <a:srgbClr val="0070C0"/>
              </a:solidFill>
            </a:rPr>
            <a:t> путём последовательного </a:t>
          </a:r>
          <a:r>
            <a:rPr lang="ru-RU" sz="1800" b="1" i="0" kern="1200" dirty="0">
              <a:solidFill>
                <a:srgbClr val="0070C0"/>
              </a:solidFill>
            </a:rPr>
            <a:t>моделирования</a:t>
          </a:r>
          <a:r>
            <a:rPr lang="ru-RU" sz="1800" b="0" i="0" kern="1200" dirty="0">
              <a:solidFill>
                <a:srgbClr val="0070C0"/>
              </a:solidFill>
            </a:rPr>
            <a:t>: сначала выдвигается </a:t>
          </a:r>
          <a:r>
            <a:rPr lang="ru-RU" sz="1800" b="1" i="0" kern="1200" dirty="0">
              <a:solidFill>
                <a:srgbClr val="0070C0"/>
              </a:solidFill>
            </a:rPr>
            <a:t>гипотеза</a:t>
          </a:r>
          <a:r>
            <a:rPr lang="ru-RU" sz="1800" b="0" i="0" kern="1200" dirty="0">
              <a:solidFill>
                <a:srgbClr val="0070C0"/>
              </a:solidFill>
            </a:rPr>
            <a:t>, строится </a:t>
          </a:r>
          <a:r>
            <a:rPr lang="ru-RU" sz="1800" b="1" i="0" kern="1200" dirty="0">
              <a:solidFill>
                <a:srgbClr val="0070C0"/>
              </a:solidFill>
            </a:rPr>
            <a:t>статистическая, визуальная или семантическая модель</a:t>
          </a:r>
          <a:r>
            <a:rPr lang="ru-RU" sz="1800" b="0" i="0" kern="1200" dirty="0">
              <a:solidFill>
                <a:srgbClr val="0070C0"/>
              </a:solidFill>
            </a:rPr>
            <a:t>, на ее основании проверяется </a:t>
          </a:r>
          <a:r>
            <a:rPr lang="ru-RU" sz="1800" b="1" i="0" kern="1200" dirty="0">
              <a:solidFill>
                <a:srgbClr val="0070C0"/>
              </a:solidFill>
            </a:rPr>
            <a:t>верность выдвинутой гипотезы </a:t>
          </a:r>
          <a:r>
            <a:rPr lang="ru-RU" sz="1800" b="0" i="0" kern="1200" dirty="0">
              <a:solidFill>
                <a:srgbClr val="0070C0"/>
              </a:solidFill>
            </a:rPr>
            <a:t>и затем выдвигается следующая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6035629" y="1234925"/>
        <a:ext cx="4071000" cy="2467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8F2FE-B8B6-4B55-B78F-578896614E75}">
      <dsp:nvSpPr>
        <dsp:cNvPr id="0" name=""/>
        <dsp:cNvSpPr/>
      </dsp:nvSpPr>
      <dsp:spPr>
        <a:xfrm>
          <a:off x="2020164" y="634"/>
          <a:ext cx="1843305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государственную статистику, </a:t>
          </a:r>
        </a:p>
      </dsp:txBody>
      <dsp:txXfrm>
        <a:off x="2290110" y="220311"/>
        <a:ext cx="1303413" cy="1060695"/>
      </dsp:txXfrm>
    </dsp:sp>
    <dsp:sp modelId="{C9B73394-4F7C-4077-B6AE-876D154CAF31}">
      <dsp:nvSpPr>
        <dsp:cNvPr id="0" name=""/>
        <dsp:cNvSpPr/>
      </dsp:nvSpPr>
      <dsp:spPr>
        <a:xfrm>
          <a:off x="2506802" y="1622487"/>
          <a:ext cx="870028" cy="8700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622124" y="1955186"/>
        <a:ext cx="639384" cy="204630"/>
      </dsp:txXfrm>
    </dsp:sp>
    <dsp:sp modelId="{9B9E9A65-7369-4D03-9EB4-2572BE8C4B81}">
      <dsp:nvSpPr>
        <dsp:cNvPr id="0" name=""/>
        <dsp:cNvSpPr/>
      </dsp:nvSpPr>
      <dsp:spPr>
        <a:xfrm>
          <a:off x="2066350" y="2614320"/>
          <a:ext cx="1750932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тексты и</a:t>
          </a:r>
        </a:p>
      </dsp:txBody>
      <dsp:txXfrm>
        <a:off x="2322768" y="2833997"/>
        <a:ext cx="1238096" cy="1060695"/>
      </dsp:txXfrm>
    </dsp:sp>
    <dsp:sp modelId="{9EBB26DB-61A4-46D7-A9BE-C61B3D4BB7F8}">
      <dsp:nvSpPr>
        <dsp:cNvPr id="0" name=""/>
        <dsp:cNvSpPr/>
      </dsp:nvSpPr>
      <dsp:spPr>
        <a:xfrm>
          <a:off x="2506802" y="4236174"/>
          <a:ext cx="870028" cy="8700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622124" y="4568873"/>
        <a:ext cx="639384" cy="204630"/>
      </dsp:txXfrm>
    </dsp:sp>
    <dsp:sp modelId="{C699D9A4-DADD-4C36-8305-A04A6FDA22C3}">
      <dsp:nvSpPr>
        <dsp:cNvPr id="0" name=""/>
        <dsp:cNvSpPr/>
      </dsp:nvSpPr>
      <dsp:spPr>
        <a:xfrm>
          <a:off x="1992458" y="5228007"/>
          <a:ext cx="1898717" cy="1500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Метадан-ные</a:t>
          </a:r>
          <a:r>
            <a:rPr lang="ru-RU" sz="2400" kern="1200" dirty="0"/>
            <a:t>, </a:t>
          </a:r>
        </a:p>
      </dsp:txBody>
      <dsp:txXfrm>
        <a:off x="2270519" y="5447684"/>
        <a:ext cx="1342595" cy="1060695"/>
      </dsp:txXfrm>
    </dsp:sp>
    <dsp:sp modelId="{5937785E-A7F5-46BE-A187-9572706F3FE4}">
      <dsp:nvSpPr>
        <dsp:cNvPr id="0" name=""/>
        <dsp:cNvSpPr/>
      </dsp:nvSpPr>
      <dsp:spPr>
        <a:xfrm>
          <a:off x="4116183" y="3085336"/>
          <a:ext cx="477015" cy="558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4116183" y="3196940"/>
        <a:ext cx="333911" cy="334810"/>
      </dsp:txXfrm>
    </dsp:sp>
    <dsp:sp modelId="{6BD57FFF-EBBD-4B0A-8336-93AF431BA5B3}">
      <dsp:nvSpPr>
        <dsp:cNvPr id="0" name=""/>
        <dsp:cNvSpPr/>
      </dsp:nvSpPr>
      <dsp:spPr>
        <a:xfrm>
          <a:off x="4791205" y="1864295"/>
          <a:ext cx="3000099" cy="3000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Агрегирование разных по структуре массивов информации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Анализ больших  данных</a:t>
          </a:r>
        </a:p>
      </dsp:txBody>
      <dsp:txXfrm>
        <a:off x="5230559" y="2303649"/>
        <a:ext cx="2121391" cy="2121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8F1A-BE76-4035-AB5B-5A71E506BE5F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6A61-165C-4AC8-A7A1-A321060C3DD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505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99573-A8FE-4E4D-BB7C-E372607208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9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KZ"/>
          </a:p>
        </p:txBody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207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0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872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5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287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172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340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8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945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5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04C020-E898-4103-8F5C-1B84C98610FE}" type="datetimeFigureOut">
              <a:rPr lang="ru-KZ" smtClean="0"/>
              <a:t>03.12.2025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F54D0F-967C-4690-AB44-365652E6C41E}" type="slidenum">
              <a:rPr lang="ru-KZ" smtClean="0"/>
              <a:t>‹#›</a:t>
            </a:fld>
            <a:endParaRPr lang="ru-K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7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gdataschool.ru/blog/big-data-analytics-education-cas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tadviser.ru/index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as.jes.su/index.php?dispatch=authors.details&amp;author_id=12005" TargetMode="External"/><Relationship Id="rId2" Type="http://schemas.openxmlformats.org/officeDocument/2006/relationships/hyperlink" Target="https://ras.jes.su/index.php?dispatch=authors.details&amp;author_id=2049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what-is/deep-learnin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NO9AW9-axBI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7E598-B71E-412A-A831-F31974653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Лекция 14 </a:t>
            </a:r>
            <a:br>
              <a:rPr lang="ru-RU" dirty="0"/>
            </a:br>
            <a:r>
              <a:rPr lang="ru-RU" dirty="0"/>
              <a:t>Факторный анализ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1109CF-6799-1D14-9BA4-2920B68E0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Составила АК Мынбаева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2174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" y="69273"/>
            <a:ext cx="11743364" cy="1325563"/>
          </a:xfrm>
        </p:spPr>
        <p:txBody>
          <a:bodyPr>
            <a:noAutofit/>
          </a:bodyPr>
          <a:lstStyle/>
          <a:p>
            <a:r>
              <a:rPr lang="ru-RU" sz="3200" dirty="0"/>
              <a:t>И</a:t>
            </a:r>
            <a:r>
              <a:rPr lang="ru-RU" sz="3200" cap="none" dirty="0"/>
              <a:t>спользовались</a:t>
            </a:r>
            <a:r>
              <a:rPr lang="ru-RU" sz="3200" dirty="0"/>
              <a:t> </a:t>
            </a:r>
            <a:r>
              <a:rPr lang="ru-RU" sz="3200" cap="none" dirty="0"/>
              <a:t>результаты тестирования интеллекта: счет в уме, осведомленность, аналогии, умозаключения, заучивание слов, пропущенные слова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41" y="1524000"/>
            <a:ext cx="10226030" cy="5264727"/>
          </a:xfrm>
        </p:spPr>
        <p:txBody>
          <a:bodyPr>
            <a:normAutofit/>
          </a:bodyPr>
          <a:lstStyle/>
          <a:p>
            <a:r>
              <a:rPr lang="ru-RU" dirty="0"/>
              <a:t>1) составляют матрицу взаимосвязей переменных</a:t>
            </a:r>
          </a:p>
          <a:p>
            <a:r>
              <a:rPr lang="ru-RU" dirty="0"/>
              <a:t>Например, корреляционная матрица </a:t>
            </a:r>
            <a:r>
              <a:rPr lang="en-US" dirty="0"/>
              <a:t>R</a:t>
            </a:r>
            <a:r>
              <a:rPr lang="ru-RU" dirty="0"/>
              <a:t>, в которую входят коэффициенты корреляции Пирсона всех переменных друг с другом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2) Используют метод анализа главных компонент  </a:t>
            </a:r>
            <a:r>
              <a:rPr lang="en-US" dirty="0"/>
              <a:t>R=AA</a:t>
            </a:r>
            <a:r>
              <a:rPr lang="en-US" baseline="30000" dirty="0"/>
              <a:t>T</a:t>
            </a:r>
            <a:r>
              <a:rPr lang="ru-RU" baseline="30000" dirty="0"/>
              <a:t>  </a:t>
            </a:r>
            <a:r>
              <a:rPr lang="ru-RU" dirty="0"/>
              <a:t>(«фундаментальная факторная теорема» - </a:t>
            </a:r>
            <a:r>
              <a:rPr lang="ru-RU" dirty="0" err="1"/>
              <a:t>Терстоун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ru-RU" baseline="30000" dirty="0"/>
              <a:t>   - </a:t>
            </a:r>
            <a:r>
              <a:rPr lang="ru-RU" dirty="0"/>
              <a:t> транспонированная матрица А</a:t>
            </a:r>
          </a:p>
          <a:p>
            <a:r>
              <a:rPr lang="ru-RU" dirty="0"/>
              <a:t>3) Составляют матрицу факторной структуры</a:t>
            </a:r>
          </a:p>
          <a:p>
            <a:r>
              <a:rPr lang="ru-RU" dirty="0"/>
              <a:t>4) Минимизация факторов, проблема общности, полнота факторизации</a:t>
            </a:r>
          </a:p>
          <a:p>
            <a:r>
              <a:rPr lang="ru-RU" dirty="0"/>
              <a:t>5) Вычисление факторных коэффициентов и оценок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3868" y="2750696"/>
            <a:ext cx="2214578" cy="1107289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>
            <a:off x="10047651" y="1792936"/>
            <a:ext cx="447619" cy="32988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58773" y="2011680"/>
            <a:ext cx="19538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</a:rPr>
              <a:t>Если интересуют только структура взаимосвязей признаков, то достаточно составить матрицу факторной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22204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3365" y="84542"/>
            <a:ext cx="12038635" cy="1850062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Трансформация матриц</a:t>
            </a:r>
            <a:br>
              <a:rPr lang="ru-RU" dirty="0"/>
            </a:br>
            <a:r>
              <a:rPr lang="ru-RU" cap="none" dirty="0"/>
              <a:t>счет в уме, осведомленность, аналогии, умозаключения, заучивание слов, пропущенные слова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44522" y="1934604"/>
            <a:ext cx="4754880" cy="490374"/>
          </a:xfrm>
        </p:spPr>
        <p:txBody>
          <a:bodyPr/>
          <a:lstStyle/>
          <a:p>
            <a:r>
              <a:rPr lang="ru-RU" dirty="0"/>
              <a:t>Исходные данные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4634885"/>
              </p:ext>
            </p:extLst>
          </p:nvPr>
        </p:nvGraphicFramePr>
        <p:xfrm>
          <a:off x="265660" y="2421716"/>
          <a:ext cx="5098821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03">
                  <a:extLst>
                    <a:ext uri="{9D8B030D-6E8A-4147-A177-3AD203B41FA5}">
                      <a16:colId xmlns:a16="http://schemas.microsoft.com/office/drawing/2014/main" val="1255406434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875261010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1593975479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1859238497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2110316183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3571888641"/>
                    </a:ext>
                  </a:extLst>
                </a:gridCol>
                <a:gridCol w="728403">
                  <a:extLst>
                    <a:ext uri="{9D8B030D-6E8A-4147-A177-3AD203B41FA5}">
                      <a16:colId xmlns:a16="http://schemas.microsoft.com/office/drawing/2014/main" val="230589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клиент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х6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2748192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77624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230417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4298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26645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26813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97894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28358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281845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411688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2156916233"/>
                  </a:ext>
                </a:extLst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230938" y="1934604"/>
            <a:ext cx="4754880" cy="551600"/>
          </a:xfrm>
        </p:spPr>
        <p:txBody>
          <a:bodyPr/>
          <a:lstStyle/>
          <a:p>
            <a:r>
              <a:rPr lang="ru-RU" dirty="0"/>
              <a:t>Матрица корреляций </a:t>
            </a:r>
            <a:r>
              <a:rPr lang="en-US" dirty="0"/>
              <a:t>R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</p:nvPr>
        </p:nvGraphicFramePr>
        <p:xfrm>
          <a:off x="6227992" y="2424978"/>
          <a:ext cx="58162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889">
                  <a:extLst>
                    <a:ext uri="{9D8B030D-6E8A-4147-A177-3AD203B41FA5}">
                      <a16:colId xmlns:a16="http://schemas.microsoft.com/office/drawing/2014/main" val="2065043159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1523011511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1385260907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3616528590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1629413665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217062310"/>
                    </a:ext>
                  </a:extLst>
                </a:gridCol>
                <a:gridCol w="830889">
                  <a:extLst>
                    <a:ext uri="{9D8B030D-6E8A-4147-A177-3AD203B41FA5}">
                      <a16:colId xmlns:a16="http://schemas.microsoft.com/office/drawing/2014/main" val="1555834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х6</a:t>
                      </a:r>
                    </a:p>
                  </a:txBody>
                  <a:tcPr marL="91471" marR="91471"/>
                </a:tc>
                <a:extLst>
                  <a:ext uri="{0D108BD9-81ED-4DB2-BD59-A6C34878D82A}">
                    <a16:rowId xmlns:a16="http://schemas.microsoft.com/office/drawing/2014/main" val="3121046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х1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</a:t>
                      </a:r>
                      <a:r>
                        <a:rPr lang="ru-RU" dirty="0"/>
                        <a:t>,</a:t>
                      </a:r>
                      <a:r>
                        <a:rPr lang="en-US" dirty="0"/>
                        <a:t>071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6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Х2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3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Х3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0,034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5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Х4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0,291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6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Х5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89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х6</a:t>
                      </a:r>
                    </a:p>
                  </a:txBody>
                  <a:tcPr marL="91471" marR="9147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-0,071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70877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3A11F1-F988-43EE-F2ED-13848578A525}"/>
              </a:ext>
            </a:extLst>
          </p:cNvPr>
          <p:cNvSpPr txBox="1"/>
          <p:nvPr/>
        </p:nvSpPr>
        <p:spPr>
          <a:xfrm>
            <a:off x="6471920" y="5618480"/>
            <a:ext cx="368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Иллюстрация в </a:t>
            </a:r>
            <a:r>
              <a:rPr lang="en-US" dirty="0" err="1"/>
              <a:t>Exel</a:t>
            </a:r>
            <a:endParaRPr lang="en-US" dirty="0"/>
          </a:p>
          <a:p>
            <a:r>
              <a:rPr lang="kk-KZ" dirty="0"/>
              <a:t>Сравнение корреляция и регрессия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2923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0613" y="310453"/>
            <a:ext cx="11238992" cy="1499616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Факторная структура в общем виде</a:t>
            </a:r>
            <a:br>
              <a:rPr lang="ru-RU" dirty="0"/>
            </a:br>
            <a:r>
              <a:rPr lang="ru-RU" dirty="0"/>
              <a:t>М – </a:t>
            </a:r>
            <a:r>
              <a:rPr lang="ru-RU" cap="none" dirty="0"/>
              <a:t>число факторов</a:t>
            </a:r>
            <a:r>
              <a:rPr lang="ru-RU" dirty="0"/>
              <a:t>, Р – </a:t>
            </a:r>
            <a:r>
              <a:rPr lang="ru-RU" cap="none" dirty="0"/>
              <a:t>число переменных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70">
                  <a:extLst>
                    <a:ext uri="{9D8B030D-6E8A-4147-A177-3AD203B41FA5}">
                      <a16:colId xmlns:a16="http://schemas.microsoft.com/office/drawing/2014/main" val="3029504403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2190374522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1683024201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1147342596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1545370848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3058078711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1118718"/>
                    </a:ext>
                  </a:extLst>
                </a:gridCol>
                <a:gridCol w="1222970">
                  <a:extLst>
                    <a:ext uri="{9D8B030D-6E8A-4147-A177-3AD203B41FA5}">
                      <a16:colId xmlns:a16="http://schemas.microsoft.com/office/drawing/2014/main" val="2545269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2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</a:t>
                      </a:r>
                      <a:r>
                        <a:rPr lang="en-US" baseline="-25000" dirty="0"/>
                        <a:t>1k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1M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1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1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2k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2M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8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77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i1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i2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ik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iM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i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6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0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p1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baseline="-25000" dirty="0"/>
                        <a:t>p2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pk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</a:t>
                      </a:r>
                      <a:r>
                        <a:rPr lang="en-US" baseline="-25000" dirty="0" err="1"/>
                        <a:t>pM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p</a:t>
                      </a:r>
                      <a:r>
                        <a:rPr lang="en-US" baseline="30000" dirty="0"/>
                        <a:t>2</a:t>
                      </a:r>
                      <a:endParaRPr lang="ru-RU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56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…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k</a:t>
                      </a:r>
                      <a:endParaRPr kumimoji="0" lang="ru-RU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en-US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M</a:t>
                      </a:r>
                      <a:endParaRPr kumimoji="0" lang="ru-RU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C2C2C"/>
                          </a:solidFill>
                          <a:effectLst/>
                          <a:uLnTx/>
                          <a:uFillTx/>
                          <a:latin typeface="Corbel" panose="020B0503020204020204"/>
                          <a:ea typeface="+mn-ea"/>
                          <a:cs typeface="+mn-cs"/>
                        </a:rPr>
                        <a:t>…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2C2C"/>
                        </a:solidFill>
                        <a:effectLst/>
                        <a:uLnTx/>
                        <a:uFillTx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7395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9891" y="5380672"/>
            <a:ext cx="10880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Матрица А – компонентная нагрузка переменной </a:t>
            </a:r>
            <a:r>
              <a:rPr lang="en-US" dirty="0" err="1"/>
              <a:t>i</a:t>
            </a:r>
            <a:r>
              <a:rPr lang="ru-RU" dirty="0"/>
              <a:t> строки по компоненте </a:t>
            </a:r>
            <a:r>
              <a:rPr lang="en-US" dirty="0"/>
              <a:t>k</a:t>
            </a:r>
          </a:p>
          <a:p>
            <a:r>
              <a:rPr lang="ru-RU" dirty="0"/>
              <a:t>Компонентная нагрузка (как и факторная) – аналог коэффициента корреляции, мера связи переменной </a:t>
            </a:r>
            <a:r>
              <a:rPr lang="en-US" dirty="0" err="1"/>
              <a:t>i</a:t>
            </a:r>
            <a:r>
              <a:rPr lang="ru-RU" dirty="0"/>
              <a:t> строки по компоненте </a:t>
            </a:r>
            <a:r>
              <a:rPr lang="en-US" dirty="0"/>
              <a:t>k</a:t>
            </a:r>
            <a:endParaRPr lang="ru-RU" dirty="0"/>
          </a:p>
          <a:p>
            <a:r>
              <a:rPr lang="ru-RU" dirty="0"/>
              <a:t>Квадрат компонентной нагрузки – это часть дисперсии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39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" y="0"/>
            <a:ext cx="11775440" cy="1554480"/>
          </a:xfrm>
        </p:spPr>
        <p:txBody>
          <a:bodyPr/>
          <a:lstStyle/>
          <a:p>
            <a:r>
              <a:rPr lang="kk-KZ" dirty="0"/>
              <a:t>Последовательность факторного анализа – 6 этапов </a:t>
            </a:r>
            <a:r>
              <a:rPr lang="ru-RU" dirty="0"/>
              <a:t>(</a:t>
            </a:r>
            <a:r>
              <a:rPr lang="ru-RU" dirty="0" err="1"/>
              <a:t>Наследов</a:t>
            </a:r>
            <a:r>
              <a:rPr lang="ru-RU" dirty="0"/>
              <a:t> А.)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512330"/>
              </p:ext>
            </p:extLst>
          </p:nvPr>
        </p:nvGraphicFramePr>
        <p:xfrm>
          <a:off x="1203325" y="1473200"/>
          <a:ext cx="9783763" cy="514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53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0"/>
            <a:ext cx="10515600" cy="1325563"/>
          </a:xfrm>
        </p:spPr>
        <p:txBody>
          <a:bodyPr/>
          <a:lstStyle/>
          <a:p>
            <a:r>
              <a:rPr lang="ru-RU" dirty="0"/>
              <a:t>Биг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" y="1219200"/>
            <a:ext cx="12041855" cy="493776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Это информационно </a:t>
            </a:r>
            <a:r>
              <a:rPr lang="ru-RU" sz="3200" dirty="0">
                <a:solidFill>
                  <a:srgbClr val="FF0000"/>
                </a:solidFill>
              </a:rPr>
              <a:t>емкая наука</a:t>
            </a:r>
            <a:r>
              <a:rPr lang="ru-RU" sz="3200" dirty="0">
                <a:solidFill>
                  <a:srgbClr val="0070C0"/>
                </a:solidFill>
              </a:rPr>
              <a:t>, опирается на </a:t>
            </a:r>
            <a:r>
              <a:rPr lang="ru-RU" sz="3200" dirty="0">
                <a:solidFill>
                  <a:srgbClr val="FF0000"/>
                </a:solidFill>
              </a:rPr>
              <a:t>сбор, обработку и анализ больших массивов данных</a:t>
            </a:r>
          </a:p>
          <a:p>
            <a:r>
              <a:rPr lang="ru-RU" sz="3200" dirty="0"/>
              <a:t>Это работа с информацией огромного объема и разнообразного состава, весьма часто обновляемой и находящейся в разных источниках в целях увеличения эффективности работы, создания новых продуктов и повышения конкурентоспособности</a:t>
            </a:r>
          </a:p>
          <a:p>
            <a:r>
              <a:rPr lang="ru-RU" sz="3200" dirty="0"/>
              <a:t>Биг дата как наука открывает возможность обнаружения закономерностей в больших массивах данных, которые были бы недоступны без крупномасштабных и широко распространенных вычислений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Четвертая парадигма в науке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-53398"/>
            <a:ext cx="2968847" cy="140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1"/>
            <a:ext cx="11231880" cy="660400"/>
          </a:xfrm>
        </p:spPr>
        <p:txBody>
          <a:bodyPr>
            <a:normAutofit fontScale="90000"/>
          </a:bodyPr>
          <a:lstStyle/>
          <a:p>
            <a:r>
              <a:rPr lang="ru-RU" dirty="0"/>
              <a:t>4 парадигма в науке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9" y="660401"/>
            <a:ext cx="10291540" cy="6197599"/>
          </a:xfrm>
        </p:spPr>
        <p:txBody>
          <a:bodyPr>
            <a:normAutofit/>
          </a:bodyPr>
          <a:lstStyle/>
          <a:p>
            <a:r>
              <a:rPr lang="ru-RU" dirty="0"/>
              <a:t>Согласно </a:t>
            </a:r>
            <a:r>
              <a:rPr lang="ru-RU" sz="2800" b="1" dirty="0">
                <a:solidFill>
                  <a:srgbClr val="0070C0"/>
                </a:solidFill>
              </a:rPr>
              <a:t>4 парадигме </a:t>
            </a:r>
            <a:r>
              <a:rPr lang="ru-RU" dirty="0"/>
              <a:t>- данные собираются приборами или производятся на основе </a:t>
            </a:r>
            <a:r>
              <a:rPr lang="ru-RU" sz="2400" b="1" dirty="0">
                <a:solidFill>
                  <a:srgbClr val="0070C0"/>
                </a:solidFill>
              </a:rPr>
              <a:t>моделирования</a:t>
            </a:r>
            <a:r>
              <a:rPr lang="ru-RU" dirty="0"/>
              <a:t>, обрабатываются программным обеспечением, хранятся в компьютере, и только на последних этапах процесса они достигают ученого для анализа с использованием методов управления данными и статистических подходов </a:t>
            </a:r>
          </a:p>
          <a:p>
            <a:endParaRPr lang="ru-RU" dirty="0"/>
          </a:p>
          <a:p>
            <a:r>
              <a:rPr lang="ru-RU" dirty="0"/>
              <a:t>Четвертая парадигма в науке = добавлении к </a:t>
            </a:r>
            <a:r>
              <a:rPr lang="ru-RU" dirty="0">
                <a:solidFill>
                  <a:srgbClr val="0070C0"/>
                </a:solidFill>
              </a:rPr>
              <a:t>эмпирическим, теоретическим и вычислительным методам познания</a:t>
            </a:r>
            <a:r>
              <a:rPr lang="ru-RU" dirty="0"/>
              <a:t> нового метода – </a:t>
            </a:r>
            <a:r>
              <a:rPr lang="ru-RU" dirty="0">
                <a:solidFill>
                  <a:srgbClr val="0070C0"/>
                </a:solidFill>
              </a:rPr>
              <a:t>поиска закономерностей в больших массивах данных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(например, порядка ~ 1015 байт). </a:t>
            </a:r>
          </a:p>
          <a:p>
            <a:r>
              <a:rPr lang="ru-RU" dirty="0"/>
              <a:t>Причем первичный анализ, запрос, поиск и сбор этих данных производит компьютер или </a:t>
            </a:r>
            <a:r>
              <a:rPr lang="ru-RU" dirty="0">
                <a:solidFill>
                  <a:srgbClr val="0070C0"/>
                </a:solidFill>
              </a:rPr>
              <a:t>программное обеспечение самостоятельно автоматически, выдавая данные человеку для анализа </a:t>
            </a:r>
            <a:r>
              <a:rPr lang="ru-RU" dirty="0"/>
              <a:t>лишь на последнем этапе</a:t>
            </a:r>
          </a:p>
        </p:txBody>
      </p:sp>
    </p:spTree>
    <p:extLst>
      <p:ext uri="{BB962C8B-B14F-4D97-AF65-F5344CB8AC3E}">
        <p14:creationId xmlns:p14="http://schemas.microsoft.com/office/powerpoint/2010/main" val="174377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взаимодействия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03325" y="2011363"/>
          <a:ext cx="9783763" cy="467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87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Макроуровень и </a:t>
            </a:r>
            <a:r>
              <a:rPr lang="ru-RU" dirty="0" err="1"/>
              <a:t>мезоуровень</a:t>
            </a:r>
            <a:r>
              <a:rPr lang="ru-RU" dirty="0"/>
              <a:t> связан с аналитикой </a:t>
            </a:r>
            <a:r>
              <a:rPr lang="ru-RU" dirty="0" err="1"/>
              <a:t>биг</a:t>
            </a:r>
            <a:r>
              <a:rPr lang="ru-RU" dirty="0"/>
              <a:t>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2184400"/>
            <a:ext cx="10330176" cy="45770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Инфраструктура для обучения </a:t>
            </a:r>
            <a:r>
              <a:rPr lang="ru-RU" dirty="0"/>
              <a:t>– это совокупность ресурсов и механизмов – общественных, институциональных, технических, которые разработаны и/или предназначены для поддержки учебной практики (</a:t>
            </a:r>
            <a:r>
              <a:rPr lang="ru-RU" dirty="0" err="1"/>
              <a:t>Гурибье</a:t>
            </a:r>
            <a:r>
              <a:rPr lang="ru-RU" dirty="0"/>
              <a:t> и </a:t>
            </a:r>
            <a:r>
              <a:rPr lang="ru-RU" dirty="0" err="1"/>
              <a:t>Линдрем</a:t>
            </a:r>
            <a:r>
              <a:rPr lang="ru-RU" dirty="0"/>
              <a:t> 2009).</a:t>
            </a:r>
          </a:p>
          <a:p>
            <a:endParaRPr lang="ru-RU" dirty="0"/>
          </a:p>
          <a:p>
            <a:r>
              <a:rPr lang="ru-RU" dirty="0"/>
              <a:t>Аналитика в психологии как измерение, сбор, анализ и представление данных о личности и их ус­ловиях с целью понимания и оптимизации взаимодействия и среды, в которой она происходит. </a:t>
            </a:r>
          </a:p>
          <a:p>
            <a:endParaRPr lang="ru-RU" dirty="0"/>
          </a:p>
          <a:p>
            <a:r>
              <a:rPr lang="ru-RU" dirty="0"/>
              <a:t>Анализ макро- и </a:t>
            </a:r>
            <a:r>
              <a:rPr lang="ru-RU" dirty="0" err="1"/>
              <a:t>мезоуровня</a:t>
            </a:r>
            <a:r>
              <a:rPr lang="ru-RU" dirty="0"/>
              <a:t> важен для стратегического развития группы организации, государства…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00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Университет </a:t>
            </a:r>
            <a:r>
              <a:rPr lang="ru-RU" b="1" dirty="0" err="1"/>
              <a:t>Ноттингем</a:t>
            </a:r>
            <a:r>
              <a:rPr lang="ru-RU" b="1" dirty="0"/>
              <a:t> </a:t>
            </a:r>
            <a:r>
              <a:rPr lang="ru-RU" b="1" dirty="0" err="1"/>
              <a:t>Трент</a:t>
            </a:r>
            <a:br>
              <a:rPr lang="ru-RU" sz="3100" cap="none" dirty="0"/>
            </a:br>
            <a:r>
              <a:rPr lang="ru-RU" sz="3100" cap="none" dirty="0"/>
              <a:t>Дескриптивной аналитики студенческих результатов в виде панели мониторинга, которая показывала данные о вовлеченности студентов в учебный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показатели вовлеченности каждого учащегося в сравнении с его </a:t>
            </a:r>
            <a:r>
              <a:rPr lang="ru-RU" dirty="0" err="1"/>
              <a:t>одногруппниками</a:t>
            </a:r>
            <a:r>
              <a:rPr lang="ru-RU" dirty="0"/>
              <a:t>: </a:t>
            </a:r>
          </a:p>
          <a:p>
            <a:r>
              <a:rPr lang="ru-RU" dirty="0"/>
              <a:t>частота работы с библиотекой, </a:t>
            </a:r>
          </a:p>
          <a:p>
            <a:r>
              <a:rPr lang="ru-RU" dirty="0"/>
              <a:t>сведения об изучаемых курсах, </a:t>
            </a:r>
          </a:p>
          <a:p>
            <a:r>
              <a:rPr lang="ru-RU" dirty="0"/>
              <a:t>посещаемость и прочие учебные показатели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https://www.bigdataschool.ru/blog/big-data-analytics-education-cases.html</a:t>
            </a:r>
            <a:endParaRPr lang="ru-RU" dirty="0"/>
          </a:p>
          <a:p>
            <a:r>
              <a:rPr lang="ru-RU" dirty="0"/>
              <a:t>Другой вариант:</a:t>
            </a:r>
          </a:p>
          <a:p>
            <a:r>
              <a:rPr lang="ru-RU" dirty="0"/>
              <a:t>академической истории студентов, </a:t>
            </a:r>
          </a:p>
          <a:p>
            <a:r>
              <a:rPr lang="ru-RU" dirty="0"/>
              <a:t>их активности в цифровой учебной среде и </a:t>
            </a:r>
          </a:p>
          <a:p>
            <a:r>
              <a:rPr lang="ru-RU" dirty="0"/>
              <a:t>демографические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80060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Биг дата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Оперирование большими данными (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) в образовании - это технология аналитики образовательной системы, включающей измерение, сбор, анализ и представление структурированных и неструктурированных данных огромных объемов об обучающихся и образовательной среде с целью понимания особенностей функционирования и развития образовательной системы.</a:t>
            </a:r>
          </a:p>
          <a:p>
            <a:pPr fontAlgn="t"/>
            <a:r>
              <a:rPr lang="ru-RU" dirty="0"/>
              <a:t>На основе анализа множества подходов и моделей в своих выступлениях И. Д. Фрумин выделяет </a:t>
            </a:r>
            <a:r>
              <a:rPr lang="ru-RU" b="1" dirty="0">
                <a:solidFill>
                  <a:schemeClr val="accent1"/>
                </a:solidFill>
              </a:rPr>
              <a:t>три крупных направления </a:t>
            </a:r>
            <a:r>
              <a:rPr lang="ru-RU" b="1" dirty="0" err="1">
                <a:solidFill>
                  <a:schemeClr val="accent1"/>
                </a:solidFill>
              </a:rPr>
              <a:t>Big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err="1">
                <a:solidFill>
                  <a:schemeClr val="accent1"/>
                </a:solidFill>
              </a:rPr>
              <a:t>Data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dirty="0"/>
              <a:t>[3]:</a:t>
            </a:r>
          </a:p>
          <a:p>
            <a:pPr fontAlgn="t"/>
            <a:r>
              <a:rPr lang="ru-RU" dirty="0"/>
              <a:t>1) связанные с мышлением (прежде всего критическим и креативным мышлением);</a:t>
            </a:r>
          </a:p>
          <a:p>
            <a:pPr fontAlgn="t"/>
            <a:r>
              <a:rPr lang="ru-RU" dirty="0"/>
              <a:t>2) связанные со взаимодействием с другими (коммуникация и </a:t>
            </a:r>
            <a:r>
              <a:rPr lang="ru-RU" dirty="0" err="1"/>
              <a:t>коллаборация</a:t>
            </a:r>
            <a:r>
              <a:rPr lang="ru-RU" dirty="0"/>
              <a:t>);</a:t>
            </a:r>
          </a:p>
          <a:p>
            <a:pPr fontAlgn="t"/>
            <a:r>
              <a:rPr lang="ru-RU" dirty="0"/>
              <a:t>3) связанные со взаимодействием с самим собой (саморегулирование, </a:t>
            </a:r>
            <a:r>
              <a:rPr lang="ru-RU" dirty="0" err="1"/>
              <a:t>рефлексивность</a:t>
            </a:r>
            <a:r>
              <a:rPr lang="ru-RU" dirty="0"/>
              <a:t> и самоорганизация).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85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B3935F-AC8A-4AE4-9527-D439FA6B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46457-B277-2E7D-F915-FF530B51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Вопросы</a:t>
            </a:r>
            <a:endParaRPr lang="ru-KZ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37AC9F1-A3CD-1F84-2D86-2D2B58026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5792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4C0AA-FD2C-5ACE-3E81-FF7823470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756708" y="5008418"/>
            <a:ext cx="880512" cy="6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Механизм работы Биг Дата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109728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39616" y="5445224"/>
            <a:ext cx="307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/>
              <a:t>Простая аналитика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6459" y="1884029"/>
            <a:ext cx="148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/>
              <a:t>Биг Дата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4887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68" y="77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https://nextel.cloud/marketing/faq-big-data-da-chto-eto-vso-taki-takoye/</a:t>
            </a:r>
            <a:endParaRPr lang="ru-RU" dirty="0"/>
          </a:p>
        </p:txBody>
      </p:sp>
      <p:pic>
        <p:nvPicPr>
          <p:cNvPr id="4098" name="Picture 2" descr="Big Data: да что это всё-таки такое?! - Next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8" y="1576832"/>
            <a:ext cx="791423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7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756320"/>
          </a:xfrm>
        </p:spPr>
        <p:txBody>
          <a:bodyPr>
            <a:normAutofit/>
          </a:bodyPr>
          <a:lstStyle/>
          <a:p>
            <a:r>
              <a:rPr lang="ru-RU" dirty="0"/>
              <a:t>5</a:t>
            </a:r>
            <a:r>
              <a:rPr lang="en-US" dirty="0"/>
              <a:t>V				</a:t>
            </a:r>
            <a:r>
              <a:rPr lang="kk-KZ" sz="2700" dirty="0"/>
              <a:t>Информация из презентаций интернета</a:t>
            </a:r>
            <a:endParaRPr lang="ru-RU" dirty="0"/>
          </a:p>
        </p:txBody>
      </p:sp>
      <p:pic>
        <p:nvPicPr>
          <p:cNvPr id="1026" name="Picture 2" descr="Большие данные (Big Dat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005439"/>
            <a:ext cx="9721080" cy="46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400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https://www.tadviser.ru/index.php/%D0%A1%D1%82%D0%B0%D1%82%D1%8C%D1%8F:%D0%91%D0%BE%D0%BB%D1%8C%D1%88%D0%B8%D0%B5_%D0%B4%D0%B0%D0%BD%D0%BD%D1%8B%D0%B5_(Big_Data)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16916" y="6480504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/>
              <a:t>ценность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15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40384"/>
          </a:xfrm>
        </p:spPr>
        <p:txBody>
          <a:bodyPr>
            <a:noAutofit/>
          </a:bodyPr>
          <a:lstStyle/>
          <a:p>
            <a:r>
              <a:rPr lang="ru-RU" sz="3600" cap="none" dirty="0" err="1"/>
              <a:t>Утёмов</a:t>
            </a:r>
            <a:r>
              <a:rPr lang="ru-RU" sz="3600" cap="none" dirty="0"/>
              <a:t> В. В., Горев П. М. Развитие образовательных систем на основе технологии </a:t>
            </a:r>
            <a:r>
              <a:rPr lang="ru-RU" sz="3600" cap="none" dirty="0" err="1"/>
              <a:t>big</a:t>
            </a:r>
            <a:r>
              <a:rPr lang="ru-RU" sz="3600" cap="none" dirty="0"/>
              <a:t> </a:t>
            </a:r>
            <a:r>
              <a:rPr lang="ru-RU" sz="3600" cap="none" dirty="0" err="1"/>
              <a:t>data</a:t>
            </a:r>
            <a:r>
              <a:rPr lang="ru-RU" sz="3600" cap="none" dirty="0"/>
              <a:t> //Концепт. – 2018. – №. 6.</a:t>
            </a:r>
            <a:br>
              <a:rPr lang="ru-RU" sz="3600" cap="none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92936"/>
            <a:ext cx="11693235" cy="5065064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dirty="0"/>
              <a:t>Характеристики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Data</a:t>
            </a:r>
            <a:r>
              <a:rPr lang="ru-RU" dirty="0"/>
              <a:t> могут быть описаны по правилу «5V»: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- 1V (</a:t>
            </a:r>
            <a:r>
              <a:rPr lang="ru-RU" sz="2900" b="1" dirty="0" err="1">
                <a:solidFill>
                  <a:schemeClr val="accent1"/>
                </a:solidFill>
              </a:rPr>
              <a:t>volume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объем физических данных значительный; например, более 95% данных о родителях учащихся конкретной школы содержатся в единой базе.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- 2V (</a:t>
            </a:r>
            <a:r>
              <a:rPr lang="ru-RU" sz="2900" b="1" dirty="0" err="1">
                <a:solidFill>
                  <a:schemeClr val="accent1"/>
                </a:solidFill>
              </a:rPr>
              <a:t>velocity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скорость сбора данных и скорость обработки результатов сравнительно высокая; например, данные об оценках за урок вносятся не позднее окончания дня их получения; учитель после внесения данных почти сразу может познакомиться с аналитикой успеваемости.</a:t>
            </a:r>
          </a:p>
          <a:p>
            <a:pPr fontAlgn="t"/>
            <a:r>
              <a:rPr lang="ru-RU" sz="2900" dirty="0">
                <a:solidFill>
                  <a:schemeClr val="accent1"/>
                </a:solidFill>
              </a:rPr>
              <a:t>- 3V (</a:t>
            </a:r>
            <a:r>
              <a:rPr lang="ru-RU" sz="2900" dirty="0" err="1">
                <a:solidFill>
                  <a:schemeClr val="accent1"/>
                </a:solidFill>
              </a:rPr>
              <a:t>variety</a:t>
            </a:r>
            <a:r>
              <a:rPr lang="ru-RU" sz="2900" dirty="0">
                <a:solidFill>
                  <a:schemeClr val="accent1"/>
                </a:solidFill>
              </a:rPr>
              <a:t>): </a:t>
            </a:r>
            <a:r>
              <a:rPr lang="ru-RU" dirty="0"/>
              <a:t>вариативность алгоритмов обработки различных типов собранных результатов; например, результаты выполнения домашних заданий по ученикам школы могут быть представлены в разрезе параллели, пола, возраста, группы здоровья, полноты семьи и т. д.</a:t>
            </a:r>
          </a:p>
          <a:p>
            <a:pPr fontAlgn="t"/>
            <a:r>
              <a:rPr lang="ru-RU" dirty="0">
                <a:solidFill>
                  <a:schemeClr val="accent1"/>
                </a:solidFill>
              </a:rPr>
              <a:t>- </a:t>
            </a:r>
            <a:r>
              <a:rPr lang="ru-RU" sz="2600" b="1" dirty="0">
                <a:solidFill>
                  <a:schemeClr val="accent1"/>
                </a:solidFill>
              </a:rPr>
              <a:t>4V (</a:t>
            </a:r>
            <a:r>
              <a:rPr lang="ru-RU" sz="2600" b="1" dirty="0" err="1">
                <a:solidFill>
                  <a:schemeClr val="accent1"/>
                </a:solidFill>
              </a:rPr>
              <a:t>veracity</a:t>
            </a:r>
            <a:r>
              <a:rPr lang="ru-RU" sz="26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высокая достоверность собранных данных, позволяющая формулировать репрезентативные результаты; например, после проведения национального исследования качества образования (НИКО) по математике в 2015 году можно сделать вывод, что пятиклассники имеют значительно выше оценки, чем семиклассники (рис. 1).</a:t>
            </a:r>
          </a:p>
          <a:p>
            <a:pPr fontAlgn="t"/>
            <a:r>
              <a:rPr lang="ru-RU" sz="2900" b="1" dirty="0">
                <a:solidFill>
                  <a:schemeClr val="accent1"/>
                </a:solidFill>
              </a:rPr>
              <a:t>- 5V (</a:t>
            </a:r>
            <a:r>
              <a:rPr lang="ru-RU" sz="2900" b="1" dirty="0" err="1">
                <a:solidFill>
                  <a:schemeClr val="accent1"/>
                </a:solidFill>
              </a:rPr>
              <a:t>value</a:t>
            </a:r>
            <a:r>
              <a:rPr lang="ru-RU" sz="2900" b="1" dirty="0">
                <a:solidFill>
                  <a:schemeClr val="accent1"/>
                </a:solidFill>
              </a:rPr>
              <a:t>): </a:t>
            </a:r>
            <a:r>
              <a:rPr lang="ru-RU" dirty="0"/>
              <a:t>ценность накапливаемых данных должна быть заключена в возможности на их основе формулировать полезные разноаспектные зависимости системы образования; например, можно заметить, что при увеличении номера класса количество отличников и хорошистов по математике уменьшается, вместе с тем наблюдается равное изменение доли оценок при изменении класса, что может говорить о поэтапном усложнении школьного материала; с другой стороны, количество троечников в девятом классе достигает половины, что может говорить о наличии системных проблем с качеством методики преподавания математики в 9-м классе, в частности проблемы завышения уровня требований к математической подготовке обучающихся</a:t>
            </a:r>
          </a:p>
          <a:p>
            <a:pPr fontAlgn="t"/>
            <a:endParaRPr lang="ru-RU" dirty="0"/>
          </a:p>
          <a:p>
            <a:pPr fontAlgn="t"/>
            <a:r>
              <a:rPr lang="en-US" dirty="0"/>
              <a:t>https://cyberleninka.ru/article/n/razvitie-obrazovatelnyh-sistem-na-osnove-tehnologii-big-data#:~:text=%D0%9E%D0%BF%D0%B5%D1%80%D0%B8%D1%80%D0%BE%D0%B2%D0%B0%D0%BD%D0%B8%D0%B5%20%D0%B1%D0%BE%D0%BB%D1%8C%D1%88%D0%B8%D0%BC%D0%B8%20%D0%B4%D0%B0%D0%BD%D0%BD%D1%8B%D0%BC%D0%B8%20(Big%20Data,%D0%BF%D0%BE%D0%BD%D0%B8%D0%BC%D0%B0%D0%BD%D0%B8%D1%8F%20%D0%BE%D1%81%D0%BE%D0%B1%D0%B5%D0%BD%D0%BD%D0%BE%D1%81%D1%82%D0%B5%D0%B9%20%D1%84%D1%83%D0%BD%D0%BA%D1%86%D0%B8%D0%BE%D0%BD%D0%B8%D1%80%D0%BE%D0%B2%D0%B0%D0%BD%D0%B8%D1%8F%20%D0%B8%20%D1%80%D0%B0%D0%B7%D0%B2%D0%B8%D1%82%D0%B8%D1%8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03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https://nextel.cloud/marketing/faq-big-data-da-chto-eto-vso-taki-takoye/</a:t>
            </a:r>
            <a:endParaRPr lang="ru-RU" dirty="0"/>
          </a:p>
        </p:txBody>
      </p:sp>
      <p:pic>
        <p:nvPicPr>
          <p:cNvPr id="5122" name="Picture 2" descr="[FAQ] Big Data: да что это всё-таки такое?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292350"/>
            <a:ext cx="10001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5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619626" cy="1508760"/>
          </a:xfrm>
        </p:spPr>
        <p:txBody>
          <a:bodyPr>
            <a:normAutofit fontScale="90000"/>
          </a:bodyPr>
          <a:lstStyle/>
          <a:p>
            <a:r>
              <a:rPr lang="ru-RU" cap="none" dirty="0"/>
              <a:t>Психологические исследования в области больших данных (</a:t>
            </a:r>
            <a:r>
              <a:rPr lang="en-US" cap="none" dirty="0"/>
              <a:t>H</a:t>
            </a:r>
            <a:r>
              <a:rPr lang="ru-RU" cap="none" dirty="0" err="1"/>
              <a:t>arlow</a:t>
            </a:r>
            <a:r>
              <a:rPr lang="ru-RU" cap="none" dirty="0"/>
              <a:t>, 2019):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r>
              <a:rPr lang="ru-RU" dirty="0"/>
              <a:t>(а) </a:t>
            </a:r>
            <a:r>
              <a:rPr lang="ru-RU" b="1" dirty="0">
                <a:solidFill>
                  <a:srgbClr val="0070C0"/>
                </a:solidFill>
              </a:rPr>
              <a:t>Преимущества сотрудничества между дисциплинами</a:t>
            </a:r>
            <a:r>
              <a:rPr lang="ru-RU" dirty="0">
                <a:solidFill>
                  <a:srgbClr val="0070C0"/>
                </a:solidFill>
              </a:rPr>
              <a:t>, такими как социальные науки, прикладная статистика и информатика. Это помогает обосновать исследования больших данных на основе здравой теории и практики, а также обеспечить эффективный поиск и анализ данных.</a:t>
            </a:r>
          </a:p>
          <a:p>
            <a:r>
              <a:rPr lang="ru-RU" dirty="0">
                <a:solidFill>
                  <a:srgbClr val="0070C0"/>
                </a:solidFill>
              </a:rPr>
              <a:t> (б) </a:t>
            </a:r>
            <a:r>
              <a:rPr lang="ru-RU" sz="2400" b="1" dirty="0">
                <a:solidFill>
                  <a:srgbClr val="0070C0"/>
                </a:solidFill>
              </a:rPr>
              <a:t>Доступность больших наборов данных </a:t>
            </a:r>
            <a:r>
              <a:rPr lang="ru-RU" dirty="0">
                <a:solidFill>
                  <a:srgbClr val="0070C0"/>
                </a:solidFill>
              </a:rPr>
              <a:t>на </a:t>
            </a:r>
            <a:r>
              <a:rPr lang="en-US" dirty="0">
                <a:solidFill>
                  <a:srgbClr val="0070C0"/>
                </a:solidFill>
              </a:rPr>
              <a:t>Facebook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Twitter</a:t>
            </a:r>
            <a:r>
              <a:rPr lang="ru-RU" dirty="0">
                <a:solidFill>
                  <a:srgbClr val="0070C0"/>
                </a:solidFill>
              </a:rPr>
              <a:t> и других сайтах социальных сетей, которые предоставляют </a:t>
            </a:r>
            <a:r>
              <a:rPr lang="ru-RU" sz="2400" b="1" dirty="0">
                <a:solidFill>
                  <a:srgbClr val="0070C0"/>
                </a:solidFill>
              </a:rPr>
              <a:t>психологическое окно для изучения взглядов и поведения широкого спектра населения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  <a:p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ru-RU" dirty="0">
                <a:solidFill>
                  <a:srgbClr val="0070C0"/>
                </a:solidFill>
              </a:rPr>
              <a:t>) Выявление, рассмотрение и учет </a:t>
            </a:r>
            <a:r>
              <a:rPr lang="ru-RU" sz="2400" b="1" dirty="0">
                <a:solidFill>
                  <a:srgbClr val="0070C0"/>
                </a:solidFill>
              </a:rPr>
              <a:t>этических соображений </a:t>
            </a:r>
            <a:r>
              <a:rPr lang="ru-RU" dirty="0">
                <a:solidFill>
                  <a:srgbClr val="0070C0"/>
                </a:solidFill>
              </a:rPr>
              <a:t>при анализе больших наборов данных, полученных из государственных или частных источников. </a:t>
            </a:r>
          </a:p>
          <a:p>
            <a:r>
              <a:rPr lang="ru-RU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ru-RU" dirty="0">
                <a:solidFill>
                  <a:srgbClr val="0070C0"/>
                </a:solidFill>
              </a:rPr>
              <a:t>) Неизбежная </a:t>
            </a:r>
            <a:r>
              <a:rPr lang="ru-RU" sz="2400" b="1" dirty="0">
                <a:solidFill>
                  <a:srgbClr val="0070C0"/>
                </a:solidFill>
              </a:rPr>
              <a:t>необходимость проверки прогнозных моделей </a:t>
            </a:r>
            <a:r>
              <a:rPr lang="ru-RU" dirty="0">
                <a:solidFill>
                  <a:srgbClr val="0070C0"/>
                </a:solidFill>
              </a:rPr>
              <a:t>в больших данных путем применения модели, разработанной для одного набора данных, к отдельному набору данных или удерживаемой выборке</a:t>
            </a:r>
          </a:p>
        </p:txBody>
      </p:sp>
    </p:spTree>
    <p:extLst>
      <p:ext uri="{BB962C8B-B14F-4D97-AF65-F5344CB8AC3E}">
        <p14:creationId xmlns:p14="http://schemas.microsoft.com/office/powerpoint/2010/main" val="26771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03325" y="129309"/>
          <a:ext cx="9783763" cy="672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21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458770" y="2951594"/>
            <a:ext cx="689378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https://www.tadviser.ru/index.php</a:t>
            </a:r>
            <a:br>
              <a:rPr lang="kk-KZ" dirty="0"/>
            </a:br>
            <a:r>
              <a:rPr lang="kk-KZ" dirty="0"/>
              <a:t>Поставщики Биг Дата</a:t>
            </a:r>
            <a:endParaRPr lang="ru-RU" dirty="0"/>
          </a:p>
        </p:txBody>
      </p:sp>
      <p:pic>
        <p:nvPicPr>
          <p:cNvPr id="3074" name="Picture 2" descr="https://www.tadviser.ru/images/thumb/b/ba/Big_data_Landscape_2016.jpg/840px-Big_data_Landscape_20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8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30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84042"/>
          </a:xfrm>
        </p:spPr>
        <p:txBody>
          <a:bodyPr>
            <a:normAutofit fontScale="90000"/>
          </a:bodyPr>
          <a:lstStyle/>
          <a:p>
            <a:pPr lvl="0"/>
            <a:r>
              <a:rPr lang="ru-RU" cap="none" dirty="0">
                <a:hlinkClick r:id="rId2"/>
              </a:rPr>
              <a:t>Тимофей </a:t>
            </a:r>
            <a:r>
              <a:rPr lang="ru-RU" cap="none" dirty="0" err="1">
                <a:hlinkClick r:id="rId2"/>
              </a:rPr>
              <a:t>Нестик</a:t>
            </a:r>
            <a:r>
              <a:rPr lang="ru-RU" cap="none" dirty="0"/>
              <a:t>; </a:t>
            </a:r>
            <a:r>
              <a:rPr lang="ru-RU" cap="none" dirty="0">
                <a:hlinkClick r:id="rId3"/>
              </a:rPr>
              <a:t>А. Журавлев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2919" y="1071418"/>
            <a:ext cx="9784080" cy="578658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Используются программы-</a:t>
            </a:r>
            <a:r>
              <a:rPr lang="ru-RU" dirty="0" err="1">
                <a:solidFill>
                  <a:srgbClr val="0070C0"/>
                </a:solidFill>
              </a:rPr>
              <a:t>краулеры</a:t>
            </a:r>
            <a:r>
              <a:rPr lang="ru-RU" dirty="0">
                <a:solidFill>
                  <a:srgbClr val="0070C0"/>
                </a:solidFill>
              </a:rPr>
              <a:t>, автоматически отыскивающие и скачивающие данные по заданным критериям, а при изучении социальных сетей – приложения, которые подключаются через интерфейс </a:t>
            </a:r>
            <a:r>
              <a:rPr lang="ru-RU" dirty="0" err="1">
                <a:solidFill>
                  <a:srgbClr val="0070C0"/>
                </a:solidFill>
              </a:rPr>
              <a:t>Twitter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Facebook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ВКонтакте</a:t>
            </a:r>
            <a:r>
              <a:rPr lang="ru-RU" dirty="0">
                <a:solidFill>
                  <a:srgbClr val="0070C0"/>
                </a:solidFill>
              </a:rPr>
              <a:t> и других сетей (API — </a:t>
            </a:r>
            <a:r>
              <a:rPr lang="ru-RU" dirty="0" err="1">
                <a:solidFill>
                  <a:srgbClr val="0070C0"/>
                </a:solidFill>
              </a:rPr>
              <a:t>Application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Programming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Interface</a:t>
            </a:r>
            <a:r>
              <a:rPr lang="ru-RU" dirty="0">
                <a:solidFill>
                  <a:srgbClr val="0070C0"/>
                </a:solidFill>
              </a:rPr>
              <a:t>), в том числе различные автоматизированные опросы, предоставляющие мгновенную обратную связь респондентам</a:t>
            </a:r>
          </a:p>
          <a:p>
            <a:endParaRPr lang="ru-RU" dirty="0"/>
          </a:p>
          <a:p>
            <a:r>
              <a:rPr lang="ru-RU" dirty="0"/>
              <a:t>Статистические пакеты R и </a:t>
            </a:r>
            <a:r>
              <a:rPr lang="ru-RU" dirty="0" err="1"/>
              <a:t>Python</a:t>
            </a:r>
            <a:endParaRPr lang="ru-RU" dirty="0"/>
          </a:p>
          <a:p>
            <a:endParaRPr lang="ru-RU" dirty="0"/>
          </a:p>
          <a:p>
            <a:r>
              <a:rPr lang="ru-RU" dirty="0"/>
              <a:t>Для определения эмоциональной окрашенности текстов и выделения лингвистических маркеров психологических характеристик используются специальные программы, например, </a:t>
            </a:r>
            <a:r>
              <a:rPr lang="ru-RU" dirty="0" err="1"/>
              <a:t>Linguistic</a:t>
            </a:r>
            <a:r>
              <a:rPr lang="ru-RU" dirty="0"/>
              <a:t> </a:t>
            </a:r>
            <a:r>
              <a:rPr lang="ru-RU" dirty="0" err="1"/>
              <a:t>Inquiry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err="1"/>
              <a:t>Count</a:t>
            </a:r>
            <a:r>
              <a:rPr lang="ru-RU" dirty="0"/>
              <a:t>, или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, </a:t>
            </a:r>
            <a:r>
              <a:rPr lang="ru-RU" dirty="0" err="1"/>
              <a:t>Crawling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Interpretation</a:t>
            </a:r>
            <a:r>
              <a:rPr lang="ru-RU" dirty="0"/>
              <a:t> </a:t>
            </a:r>
            <a:r>
              <a:rPr lang="ru-RU" dirty="0" err="1"/>
              <a:t>Tool</a:t>
            </a:r>
            <a:r>
              <a:rPr lang="ru-RU" dirty="0"/>
              <a:t>, а также другие психолингвистические анализаторы </a:t>
            </a:r>
          </a:p>
          <a:p>
            <a:r>
              <a:rPr lang="ru-RU" dirty="0"/>
              <a:t>Меняется относительная доступность для изучения четырех типов данных, выделенных Р. </a:t>
            </a:r>
            <a:r>
              <a:rPr lang="ru-RU" dirty="0" err="1"/>
              <a:t>Кеттелом</a:t>
            </a:r>
            <a:r>
              <a:rPr lang="ru-RU" dirty="0"/>
              <a:t>: </a:t>
            </a:r>
          </a:p>
          <a:p>
            <a:r>
              <a:rPr lang="ru-RU" dirty="0"/>
              <a:t>L-данных (объективных фактов о жизни и поведении) и </a:t>
            </a:r>
          </a:p>
          <a:p>
            <a:r>
              <a:rPr lang="ru-RU" dirty="0"/>
              <a:t>T-данных (результаты тестов) становится гораздо больше, чем Q-данных (опросников, основанных на самоотчетах респондентов) и O-данных (оценок человека другими знающими его людьми)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87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/>
              <a:t>Психология и биг дата</a:t>
            </a:r>
            <a:br>
              <a:rPr lang="kk-KZ" dirty="0"/>
            </a:br>
            <a:r>
              <a:rPr lang="kk-KZ" dirty="0"/>
              <a:t>Хординг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009103"/>
            <a:ext cx="10972800" cy="4726547"/>
          </a:xfrm>
        </p:spPr>
        <p:txBody>
          <a:bodyPr>
            <a:normAutofit/>
          </a:bodyPr>
          <a:lstStyle/>
          <a:p>
            <a:r>
              <a:rPr lang="ru-RU" dirty="0"/>
              <a:t>применительно к человеку - патологическое накопительство, </a:t>
            </a:r>
            <a:r>
              <a:rPr lang="ru-RU" dirty="0" err="1"/>
              <a:t>силлогомания</a:t>
            </a:r>
            <a:r>
              <a:rPr lang="ru-RU" dirty="0"/>
              <a:t> или образно "синдромом Плюшкина".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По-английски порочная страсть собирать все подряд называют </a:t>
            </a:r>
            <a:r>
              <a:rPr lang="ru-RU" dirty="0" err="1"/>
              <a:t>хордингом</a:t>
            </a:r>
            <a:r>
              <a:rPr lang="ru-RU" dirty="0"/>
              <a:t> (от англ. </a:t>
            </a:r>
            <a:r>
              <a:rPr lang="ru-RU" dirty="0" err="1"/>
              <a:t>hoard</a:t>
            </a:r>
            <a:r>
              <a:rPr lang="ru-RU" dirty="0"/>
              <a:t> – «запас»). </a:t>
            </a:r>
          </a:p>
          <a:p>
            <a:r>
              <a:rPr lang="ru-RU" dirty="0"/>
              <a:t>По классификации ментальных заболеваний </a:t>
            </a:r>
            <a:r>
              <a:rPr lang="ru-RU" dirty="0" err="1"/>
              <a:t>хординг</a:t>
            </a:r>
            <a:r>
              <a:rPr lang="ru-RU" dirty="0"/>
              <a:t> причислен к психическим расстройствам. </a:t>
            </a:r>
          </a:p>
          <a:p>
            <a:r>
              <a:rPr lang="ru-RU" dirty="0"/>
              <a:t>В цифровую эпоху к традиционному вещественному </a:t>
            </a:r>
            <a:r>
              <a:rPr lang="ru-RU" dirty="0" err="1"/>
              <a:t>хордингу</a:t>
            </a:r>
            <a:r>
              <a:rPr lang="ru-RU" dirty="0"/>
              <a:t> добавляется цифровой (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Hoarding</a:t>
            </a:r>
            <a:r>
              <a:rPr lang="ru-RU" dirty="0"/>
              <a:t>), им могут страдать как отдельные личности, так и целые предприятия 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26425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1742-0F6F-409E-289B-C6F88093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Что такое регрессионный анализ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58399-18D5-E2B6-D17A-03959C594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Какой метод используется для расчета коэффициентов а и </a:t>
            </a:r>
            <a:r>
              <a:rPr lang="en-US" dirty="0"/>
              <a:t>b</a:t>
            </a:r>
            <a:r>
              <a:rPr lang="ru-RU" dirty="0"/>
              <a:t> ?</a:t>
            </a:r>
            <a:endParaRPr lang="en-US" dirty="0"/>
          </a:p>
          <a:p>
            <a:r>
              <a:rPr lang="kk-KZ" dirty="0"/>
              <a:t>В чем отличие параметрических и непараметрических методов анализа</a:t>
            </a:r>
            <a:r>
              <a:rPr lang="ru-RU" dirty="0"/>
              <a:t>?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3547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95C84-899E-E709-87CD-7BEA2AD4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88" y="0"/>
            <a:ext cx="9720072" cy="613664"/>
          </a:xfrm>
        </p:spPr>
        <p:txBody>
          <a:bodyPr>
            <a:normAutofit fontScale="90000"/>
          </a:bodyPr>
          <a:lstStyle/>
          <a:p>
            <a:r>
              <a:rPr lang="kk-KZ" dirty="0"/>
              <a:t>ИИ и психология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F2B41-4DA3-445A-800B-5818BC748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13664"/>
            <a:ext cx="9720071" cy="62443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Большие языковые модели (также называемые LLM) – это очень большие модели </a:t>
            </a:r>
            <a:r>
              <a:rPr lang="ru-RU" u="sng" dirty="0">
                <a:hlinkClick r:id="rId2"/>
              </a:rPr>
              <a:t>глубокого обучения</a:t>
            </a:r>
            <a:r>
              <a:rPr lang="ru-RU" dirty="0"/>
              <a:t>, которые предварительно обучены на огромных объемах данных. Примеры: Чатботы</a:t>
            </a:r>
          </a:p>
          <a:p>
            <a:endParaRPr lang="ru-RU" dirty="0"/>
          </a:p>
          <a:p>
            <a:r>
              <a:rPr lang="ru-RU" b="1" dirty="0"/>
              <a:t>ML — машинное обучение</a:t>
            </a:r>
          </a:p>
          <a:p>
            <a:r>
              <a:rPr lang="ru-RU" sz="2300" b="1" dirty="0">
                <a:solidFill>
                  <a:srgbClr val="0070C0"/>
                </a:solidFill>
              </a:rPr>
              <a:t>Машинное обучение </a:t>
            </a:r>
            <a:r>
              <a:rPr lang="ru-RU" dirty="0"/>
              <a:t>— это технология, которая позволяет </a:t>
            </a:r>
            <a:r>
              <a:rPr lang="ru-RU" b="1" dirty="0">
                <a:solidFill>
                  <a:srgbClr val="0070C0"/>
                </a:solidFill>
              </a:rPr>
              <a:t>компьютерам запоминать связи между данными</a:t>
            </a:r>
            <a:r>
              <a:rPr lang="ru-RU" dirty="0"/>
              <a:t>, обнаруживать в них </a:t>
            </a:r>
            <a:r>
              <a:rPr lang="ru-RU" sz="2300" b="1" dirty="0">
                <a:solidFill>
                  <a:srgbClr val="0070C0"/>
                </a:solidFill>
              </a:rPr>
              <a:t>закономерности и делать прогнозы </a:t>
            </a:r>
            <a:r>
              <a:rPr lang="ru-RU" dirty="0"/>
              <a:t>без точных инструкций для каждого из этих действий. </a:t>
            </a:r>
          </a:p>
          <a:p>
            <a:r>
              <a:rPr lang="ru-RU" dirty="0"/>
              <a:t>Например, не писать программу, которая прямо указывает компьютеру, как классифицировать изображения, а предоставить ему много примеров, среди которых он сам находит закономерности.</a:t>
            </a:r>
          </a:p>
          <a:p>
            <a:r>
              <a:rPr lang="ru-RU" sz="2300" b="1" dirty="0">
                <a:solidFill>
                  <a:srgbClr val="0070C0"/>
                </a:solidFill>
              </a:rPr>
              <a:t>Алгоритмы машинного обучения </a:t>
            </a:r>
            <a:r>
              <a:rPr lang="ru-RU" dirty="0"/>
              <a:t>— это методы, которые определяют, как именно компьютер будет обучаться на данных и какие предсказания сделает. </a:t>
            </a:r>
          </a:p>
          <a:p>
            <a:r>
              <a:rPr lang="ru-RU" dirty="0"/>
              <a:t>Алгоритмы ML отвечают за разные задачи. Одни хорошо справляются с классификацией (определяют категорию объекта), другие — с регрессией (прогнозируют), а третьи — с кластеризацией (группируют похожие данные).</a:t>
            </a:r>
          </a:p>
          <a:p>
            <a:r>
              <a:rPr lang="ru-RU" b="1" dirty="0">
                <a:solidFill>
                  <a:srgbClr val="0070C0"/>
                </a:solidFill>
              </a:rPr>
              <a:t>Модель машинного обучения </a:t>
            </a:r>
            <a:r>
              <a:rPr lang="ru-RU" dirty="0"/>
              <a:t>— это результат работы алгоритма, обученного на данных, представляет собой способ описания процесса или явления. В бизнесе ML-модели используют для генерации решений на основе предыдущих данных. Выбор правильного алгоритма и настройка модели зависят от конкретной задачи и целей бизнеса.</a:t>
            </a:r>
          </a:p>
          <a:p>
            <a:r>
              <a:rPr lang="en-GB" dirty="0">
                <a:solidFill>
                  <a:srgbClr val="00B050"/>
                </a:solidFill>
              </a:rPr>
              <a:t>https://sber.pro/publication/llm-i-nlp-ml-i-dl-ultimativnii-gaid-po-neiroabbreviaturam-dlya-biznesa/</a:t>
            </a:r>
            <a:endParaRPr lang="ru-RU" dirty="0">
              <a:solidFill>
                <a:srgbClr val="00B050"/>
              </a:solidFill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91450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D40FE1-D2CE-6C22-60E2-3F510788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2720"/>
            <a:ext cx="9720071" cy="6136640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DL — глубокое обучение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Глубокое обучение </a:t>
            </a:r>
            <a:r>
              <a:rPr lang="ru-RU" dirty="0"/>
              <a:t>— это раздел машинного обучения с применением </a:t>
            </a:r>
            <a:r>
              <a:rPr lang="ru-RU" sz="2400" dirty="0">
                <a:solidFill>
                  <a:srgbClr val="0070C0"/>
                </a:solidFill>
              </a:rPr>
              <a:t>алгоритма нейронных сетей</a:t>
            </a:r>
            <a:r>
              <a:rPr lang="ru-RU" dirty="0"/>
              <a:t>. Сети распознают сложные зависимости в данных и делают предсказания на основе этих данных без предварительной подсказки от человека (как это бывает в ML). </a:t>
            </a:r>
          </a:p>
          <a:p>
            <a:r>
              <a:rPr lang="ru-RU" dirty="0"/>
              <a:t>В глубоких нейронных сетях используется множество слоёв, каждый из которых обрабатывает информацию и помогает модели лучше понимать данные. Это позволяет DL-моделям решать задачи, требующие уровня анализа, близкого к человеческому.</a:t>
            </a:r>
          </a:p>
          <a:p>
            <a:endParaRPr lang="kk-KZ" dirty="0"/>
          </a:p>
          <a:p>
            <a:r>
              <a:rPr lang="ru-RU" dirty="0"/>
              <a:t>DL используется в компьютерном зрении: на объектах отслеживают, чтобы все работники использовали индивидуальные средства защиты и не входили в опасные зоны; в медицине анализ рентгеновских снимков или МРТ помогает ставить более точные диагнозы; системы автономного вождения на основе DL распознают дорожные знаки и пешеходов; в розничной торговле технологии отслеживания полок обеспечивают своевременное пополнение товаров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26517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5BA228-BAED-3F3A-BCF3-4F0B80400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848" y="0"/>
            <a:ext cx="9720071" cy="685800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NLP — обработка естественного языка</a:t>
            </a:r>
          </a:p>
          <a:p>
            <a:r>
              <a:rPr lang="ru-RU" b="1" dirty="0">
                <a:solidFill>
                  <a:srgbClr val="0070C0"/>
                </a:solidFill>
              </a:rPr>
              <a:t>Natural Language Processing </a:t>
            </a:r>
            <a:r>
              <a:rPr lang="ru-RU" dirty="0"/>
              <a:t>отвечает за понимание и обработку человеческого языка. В её рамках системы не распознают отдельные слова, а понимают их значение в контексте. Например, в приложениях для перевода текста NLP модели обрабатывают фразы с учётом грамматики и устойчивых выражений — перевод получается более точным и естественным.</a:t>
            </a:r>
          </a:p>
          <a:p>
            <a:r>
              <a:rPr lang="ru-RU" dirty="0"/>
              <a:t>NLP-модели — это математические структуры, обученные на больших объёмах текстов и речи, которые позволяют системам анализировать, понимать и генерировать человеческий язык. Эти модели занимаются разными задачами. Например, модель для перевода текстов с одного языка на другой будет учитывать грамматические структуры и идиоматические выражения, а модель для анализа отзывов будет определять тональность и выявлять в тексте ключевые темы.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LLM — большие языковые модели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Large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language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model</a:t>
            </a:r>
            <a:r>
              <a:rPr lang="ru-RU" b="1" dirty="0">
                <a:solidFill>
                  <a:srgbClr val="0070C0"/>
                </a:solidFill>
              </a:rPr>
              <a:t>, или большая языковая модель, </a:t>
            </a:r>
            <a:r>
              <a:rPr lang="ru-RU" dirty="0"/>
              <a:t>— это продвинутая нейросеть для работы с текстами. Она обучается на терабайтах текстов: книгах, статьях и страницах сайтов. Тесно связана с тремя другими технологиями AI: обработкой естественного языка, машинным обучением и глубоким обучением.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рамках большой языковой модели </a:t>
            </a:r>
            <a:r>
              <a:rPr lang="ru-RU" sz="2600" dirty="0">
                <a:solidFill>
                  <a:srgbClr val="0070C0"/>
                </a:solidFill>
              </a:rPr>
              <a:t>NLP занимается анализом и созданием текстов,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600" dirty="0">
                <a:solidFill>
                  <a:srgbClr val="0070C0"/>
                </a:solidFill>
              </a:rPr>
              <a:t>ML включает методы обучения на данных,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 </a:t>
            </a:r>
            <a:r>
              <a:rPr lang="ru-RU" sz="2600" dirty="0">
                <a:solidFill>
                  <a:srgbClr val="0070C0"/>
                </a:solidFill>
              </a:rPr>
              <a:t>DL использует сложные нейронные сети для глубокого анализа.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В итоге LLM выявляет в текстах закономерности, запоминает информацию, моделирует на её основе ответы и создаёт тексты, которые похожи на человеческие.</a:t>
            </a:r>
          </a:p>
          <a:p>
            <a:endParaRPr lang="ru-RU" dirty="0"/>
          </a:p>
          <a:p>
            <a:endParaRPr lang="ru-RU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55554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24C23-D035-31B2-3D99-3CB9AFC5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Задания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0DAC9-A810-16E0-5157-22DE1B8EB023}"/>
              </a:ext>
            </a:extLst>
          </p:cNvPr>
          <p:cNvSpPr txBox="1"/>
          <p:nvPr/>
        </p:nvSpPr>
        <p:spPr>
          <a:xfrm>
            <a:off x="909648" y="2571016"/>
            <a:ext cx="10657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/>
              <a:t>Каков </a:t>
            </a:r>
            <a:r>
              <a:rPr lang="ru-RU" sz="2800" dirty="0"/>
              <a:t>вклад ученых, которые открыли "нормальное распределение»? Опишите психологический портрет одного из них</a:t>
            </a:r>
          </a:p>
          <a:p>
            <a:endParaRPr lang="ru-RU" sz="2800" dirty="0"/>
          </a:p>
          <a:p>
            <a:r>
              <a:rPr lang="ru-RU" sz="2800" dirty="0"/>
              <a:t>Разработать психологический портрет известного ученого, внесшего вклад в развитие статистических методов в психологии. </a:t>
            </a:r>
          </a:p>
          <a:p>
            <a:r>
              <a:rPr lang="ru-RU" sz="2800" dirty="0"/>
              <a:t>Можно ли через разработанный им критерий или метод охарактеризовать его самого, его качества личности</a:t>
            </a:r>
          </a:p>
          <a:p>
            <a:r>
              <a:rPr lang="ru-RU" sz="2800" dirty="0"/>
              <a:t>Почему?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97562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697C9-1A13-1E24-F861-F5CDBED8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6 медалей оценки Эдварда Боно</a:t>
            </a:r>
            <a:br>
              <a:rPr lang="ru-KZ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5DB5B-69E2-0063-91DD-D1B5F31AF1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 Эдвард де Боно предлагает в своем методе несколько видоизмененную схему присуждения этих «наград»: вы оцениваете не саму свою идею на «золото», либо «серебро», и т. д. – вы с помощью системы медалей оцениваете наличие в своей идее того или иного аспекта ценностей. Самих же этих медалей не три, как обычно в спорте, а шесть:</a:t>
            </a:r>
            <a:endParaRPr lang="ru-KZ" dirty="0"/>
          </a:p>
          <a:p>
            <a:r>
              <a:rPr lang="ru-RU" dirty="0"/>
              <a:t>• золотая,</a:t>
            </a:r>
            <a:endParaRPr lang="ru-KZ" dirty="0"/>
          </a:p>
          <a:p>
            <a:r>
              <a:rPr lang="ru-RU" dirty="0"/>
              <a:t>• серебряная,</a:t>
            </a:r>
            <a:endParaRPr lang="ru-KZ" dirty="0"/>
          </a:p>
          <a:p>
            <a:r>
              <a:rPr lang="ru-RU" dirty="0"/>
              <a:t>• стальная,</a:t>
            </a:r>
            <a:endParaRPr lang="ru-KZ" dirty="0"/>
          </a:p>
          <a:p>
            <a:r>
              <a:rPr lang="ru-RU" dirty="0"/>
              <a:t>• стеклянная,</a:t>
            </a:r>
            <a:endParaRPr lang="ru-KZ" dirty="0"/>
          </a:p>
          <a:p>
            <a:r>
              <a:rPr lang="ru-RU" dirty="0"/>
              <a:t>• деревянная,</a:t>
            </a:r>
            <a:endParaRPr lang="ru-KZ" dirty="0"/>
          </a:p>
          <a:p>
            <a:r>
              <a:rPr lang="ru-RU" dirty="0"/>
              <a:t>• медная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03196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7201-1840-0780-8577-5823E4C4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1" y="908720"/>
            <a:ext cx="10972800" cy="990600"/>
          </a:xfrm>
        </p:spPr>
        <p:txBody>
          <a:bodyPr>
            <a:noAutofit/>
          </a:bodyPr>
          <a:lstStyle/>
          <a:p>
            <a:r>
              <a:rPr lang="ru-RU" sz="2800" dirty="0"/>
              <a:t>Ценность каждой следующей медали убывает в сравнении с предыдущими. В соответствии с этими медалями существует и шесть ценностных аспектов, которым должна соответствовать хорошая идея:</a:t>
            </a:r>
            <a:endParaRPr lang="ru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A77EB-9B9E-E34D-2E4D-C947BDD6C0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4671" y="2468136"/>
            <a:ext cx="10972800" cy="40241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 Какое влияние на людей окажет реализация идеи, каким образом она затрагивает общечеловеческие ценности, как скажется на отношениях между людьми. Все, что связано с человеком, является самым важным аспектом любой идеи, а потому оценивается </a:t>
            </a:r>
            <a:r>
              <a:rPr lang="ru-RU" i="1" dirty="0"/>
              <a:t>золотой медалью</a:t>
            </a:r>
            <a:r>
              <a:rPr lang="ru-RU" dirty="0"/>
              <a:t>.</a:t>
            </a:r>
            <a:endParaRPr lang="ru-KZ" dirty="0"/>
          </a:p>
          <a:p>
            <a:r>
              <a:rPr lang="ru-RU" dirty="0"/>
              <a:t>• Как идея позволяет достичь конкретных целей, ради которых она и создавалась: например, получить прибыль, что-то создать, построить, принести пользу. Это второй по важности аспект, оценивается </a:t>
            </a:r>
            <a:r>
              <a:rPr lang="ru-RU" i="1" dirty="0"/>
              <a:t>серебряной медалью</a:t>
            </a:r>
            <a:r>
              <a:rPr lang="ru-RU" dirty="0"/>
              <a:t>.</a:t>
            </a:r>
            <a:endParaRPr lang="ru-KZ" dirty="0"/>
          </a:p>
          <a:p>
            <a:r>
              <a:rPr lang="ru-RU" dirty="0"/>
              <a:t>• Насколько качественным будет желаемый результат, получите ли вы в итоге столь же надежный и прочный продукт как дамасская сталь. Третий по важности аспект, оценивается </a:t>
            </a:r>
            <a:r>
              <a:rPr lang="ru-RU" i="1" dirty="0"/>
              <a:t>стальной медалью</a:t>
            </a:r>
            <a:r>
              <a:rPr lang="ru-RU" dirty="0"/>
              <a:t>.</a:t>
            </a:r>
            <a:endParaRPr lang="ru-KZ" dirty="0"/>
          </a:p>
          <a:p>
            <a:r>
              <a:rPr lang="ru-RU" dirty="0"/>
              <a:t>• Насколько идея является новой, творческой, и вместе с тем простой в осуществлении, какие дает позитивные возможности. Четвертый по важности аспект, оценивается </a:t>
            </a:r>
            <a:r>
              <a:rPr lang="ru-RU" i="1" dirty="0"/>
              <a:t>стеклянной медалью</a:t>
            </a:r>
            <a:r>
              <a:rPr lang="ru-RU" dirty="0"/>
              <a:t>.</a:t>
            </a:r>
            <a:endParaRPr lang="ru-KZ" dirty="0"/>
          </a:p>
          <a:p>
            <a:r>
              <a:rPr lang="ru-RU" dirty="0"/>
              <a:t>• Какое воздействие окажет реализация идеи на окружающую среду, экологию – в широком смысле этого слова (не только на природу, но и, к примеру, на атмосферу в обществе и вашем ближайшем окружении). Пятый по важности аспект, оценивается </a:t>
            </a:r>
            <a:r>
              <a:rPr lang="ru-RU" i="1" dirty="0"/>
              <a:t>деревянной медалью</a:t>
            </a:r>
            <a:r>
              <a:rPr lang="ru-RU" dirty="0"/>
              <a:t>.</a:t>
            </a:r>
            <a:endParaRPr lang="ru-KZ" dirty="0"/>
          </a:p>
          <a:p>
            <a:r>
              <a:rPr lang="ru-RU" dirty="0"/>
              <a:t>• Как мы воспринимаем идею, нравится ли она нам, не выдает ли себя по первому впечатлению за что-то другое – как начищенная медная монета может показаться золотой. Шестой по важности аспект, оценивается </a:t>
            </a:r>
            <a:r>
              <a:rPr lang="ru-RU" i="1" dirty="0"/>
              <a:t>медной медалью</a:t>
            </a:r>
            <a:r>
              <a:rPr lang="ru-RU" dirty="0"/>
              <a:t>.</a:t>
            </a:r>
            <a:endParaRPr lang="ru-KZ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67538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03257"/>
          </a:xfrm>
        </p:spPr>
        <p:txBody>
          <a:bodyPr>
            <a:normAutofit fontScale="90000"/>
          </a:bodyPr>
          <a:lstStyle/>
          <a:p>
            <a:r>
              <a:rPr lang="ru-RU" dirty="0"/>
              <a:t>Множественный регрессионный анализ (МРА)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028205"/>
              </p:ext>
            </p:extLst>
          </p:nvPr>
        </p:nvGraphicFramePr>
        <p:xfrm>
          <a:off x="314960" y="2182969"/>
          <a:ext cx="5563236" cy="193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206">
                  <a:extLst>
                    <a:ext uri="{9D8B030D-6E8A-4147-A177-3AD203B41FA5}">
                      <a16:colId xmlns:a16="http://schemas.microsoft.com/office/drawing/2014/main" val="3353590305"/>
                    </a:ext>
                  </a:extLst>
                </a:gridCol>
              </a:tblGrid>
              <a:tr h="386143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kk-KZ" dirty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43">
                <a:tc>
                  <a:txBody>
                    <a:bodyPr/>
                    <a:lstStyle/>
                    <a:p>
                      <a:r>
                        <a:rPr lang="kk-KZ" dirty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1р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y</a:t>
                      </a:r>
                      <a:r>
                        <a:rPr lang="en-US" baseline="-25000" dirty="0"/>
                        <a:t>1</a:t>
                      </a:r>
                      <a:endParaRPr lang="ru-RU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43">
                <a:tc>
                  <a:txBody>
                    <a:bodyPr/>
                    <a:lstStyle/>
                    <a:p>
                      <a:r>
                        <a:rPr lang="kk-KZ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ru-RU" baseline="-25000" dirty="0"/>
                        <a:t>2р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y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43">
                <a:tc>
                  <a:txBody>
                    <a:bodyPr/>
                    <a:lstStyle/>
                    <a:p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43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</a:t>
                      </a:r>
                      <a:r>
                        <a:rPr lang="en-US" baseline="-25000" dirty="0"/>
                        <a:t>n1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х</a:t>
                      </a:r>
                      <a:r>
                        <a:rPr lang="en-US" baseline="-25000" dirty="0"/>
                        <a:t>n2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r>
                        <a:rPr lang="en-US" baseline="-25000" dirty="0" err="1"/>
                        <a:t>np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y</a:t>
                      </a:r>
                      <a:r>
                        <a:rPr lang="en-US" baseline="-25000" dirty="0" err="1"/>
                        <a:t>n</a:t>
                      </a:r>
                      <a:endParaRPr lang="ru-RU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473200"/>
            <a:ext cx="5704840" cy="51206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Y=b+b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+b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+…+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kk-KZ" dirty="0"/>
              <a:t>Х</a:t>
            </a:r>
            <a:r>
              <a:rPr lang="en-US" baseline="-25000" dirty="0" err="1"/>
              <a:t>p</a:t>
            </a:r>
            <a:r>
              <a:rPr lang="en-US" dirty="0" err="1"/>
              <a:t>+e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 – </a:t>
            </a:r>
            <a:r>
              <a:rPr lang="kk-KZ" dirty="0"/>
              <a:t>зависимая переменная</a:t>
            </a:r>
          </a:p>
          <a:p>
            <a:pPr marL="0" indent="0">
              <a:buNone/>
            </a:pPr>
            <a:r>
              <a:rPr lang="kk-KZ" dirty="0"/>
              <a:t>Х</a:t>
            </a:r>
            <a:r>
              <a:rPr lang="en-US" baseline="-25000" dirty="0" err="1"/>
              <a:t>i</a:t>
            </a:r>
            <a:r>
              <a:rPr lang="kk-KZ" dirty="0"/>
              <a:t> – независимые переменные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ru-RU" dirty="0"/>
              <a:t>параметры модели</a:t>
            </a:r>
          </a:p>
          <a:p>
            <a:pPr marL="0" indent="0">
              <a:buNone/>
            </a:pPr>
            <a:r>
              <a:rPr lang="kk-KZ" dirty="0"/>
              <a:t>е – ошибка прогноза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3943" y="4675030"/>
            <a:ext cx="52342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Испытуемые 1</a:t>
            </a:r>
            <a:r>
              <a:rPr lang="ru-RU" sz="2400" dirty="0"/>
              <a:t>,2…</a:t>
            </a:r>
            <a:r>
              <a:rPr lang="en-US" sz="2400" dirty="0"/>
              <a:t>n</a:t>
            </a:r>
          </a:p>
          <a:p>
            <a:endParaRPr lang="en-US" sz="2400" dirty="0"/>
          </a:p>
          <a:p>
            <a:r>
              <a:rPr lang="ru-RU" sz="2400" dirty="0"/>
              <a:t>Количественные переменные</a:t>
            </a:r>
          </a:p>
          <a:p>
            <a:r>
              <a:rPr lang="ru-RU" sz="2400" dirty="0"/>
              <a:t>Одна переменная зависимая</a:t>
            </a:r>
          </a:p>
          <a:p>
            <a:r>
              <a:rPr lang="ru-RU" sz="2400" dirty="0"/>
              <a:t>Остальные независимые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5219-20F5-37E7-92BB-F5641A7794F4}"/>
              </a:ext>
            </a:extLst>
          </p:cNvPr>
          <p:cNvSpPr txBox="1"/>
          <p:nvPr/>
        </p:nvSpPr>
        <p:spPr>
          <a:xfrm>
            <a:off x="5452057" y="60881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https://www.youtube.com/watch?v=5h3z9-QcgDs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019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7546" y="2011680"/>
            <a:ext cx="4754880" cy="4023360"/>
          </a:xfrm>
        </p:spPr>
        <p:txBody>
          <a:bodyPr>
            <a:normAutofit/>
          </a:bodyPr>
          <a:lstStyle/>
          <a:p>
            <a:r>
              <a:rPr lang="kk-KZ" dirty="0"/>
              <a:t>Р</a:t>
            </a:r>
            <a:r>
              <a:rPr lang="ru-RU" dirty="0"/>
              <a:t>.</a:t>
            </a:r>
            <a:r>
              <a:rPr lang="ru-RU" dirty="0" err="1"/>
              <a:t>Кеттел</a:t>
            </a:r>
            <a:r>
              <a:rPr lang="ru-RU" dirty="0"/>
              <a:t>  МРА</a:t>
            </a:r>
          </a:p>
          <a:p>
            <a:endParaRPr lang="ru-RU" dirty="0"/>
          </a:p>
          <a:p>
            <a:r>
              <a:rPr lang="ru-RU" dirty="0"/>
              <a:t>Профессиональные портреты  психотерапевтов и </a:t>
            </a:r>
            <a:r>
              <a:rPr lang="ru-RU" dirty="0" err="1"/>
              <a:t>психодиагностов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5944" y="2011680"/>
            <a:ext cx="5769327" cy="4206240"/>
          </a:xfrm>
        </p:spPr>
        <p:txBody>
          <a:bodyPr>
            <a:normAutofit/>
          </a:bodyPr>
          <a:lstStyle/>
          <a:p>
            <a:r>
              <a:rPr lang="ru-RU" dirty="0"/>
              <a:t>Психотерапевт = 0,72А+0,29В+0,29Н+0,29</a:t>
            </a:r>
            <a:r>
              <a:rPr lang="en-US" dirty="0"/>
              <a:t>N</a:t>
            </a:r>
          </a:p>
          <a:p>
            <a:endParaRPr lang="en-US" dirty="0"/>
          </a:p>
          <a:p>
            <a:r>
              <a:rPr lang="kk-KZ" dirty="0"/>
              <a:t>Психодиагност </a:t>
            </a:r>
            <a:r>
              <a:rPr lang="ru-RU" dirty="0"/>
              <a:t>= </a:t>
            </a:r>
            <a:r>
              <a:rPr lang="en-US" dirty="0"/>
              <a:t>0,31A+0,78B+0,47N</a:t>
            </a:r>
          </a:p>
          <a:p>
            <a:endParaRPr lang="en-US" dirty="0"/>
          </a:p>
          <a:p>
            <a:r>
              <a:rPr lang="kk-KZ" dirty="0"/>
              <a:t>А – общительность</a:t>
            </a:r>
          </a:p>
          <a:p>
            <a:r>
              <a:rPr lang="en-US" dirty="0"/>
              <a:t>B – </a:t>
            </a:r>
            <a:r>
              <a:rPr lang="kk-KZ" dirty="0"/>
              <a:t>интеллект</a:t>
            </a:r>
          </a:p>
          <a:p>
            <a:r>
              <a:rPr lang="en-US" dirty="0"/>
              <a:t>H – </a:t>
            </a:r>
            <a:r>
              <a:rPr lang="kk-KZ" dirty="0"/>
              <a:t>смелость/дерзость</a:t>
            </a:r>
          </a:p>
          <a:p>
            <a:r>
              <a:rPr lang="en-US" dirty="0"/>
              <a:t>N – </a:t>
            </a:r>
            <a:r>
              <a:rPr lang="kk-KZ" dirty="0"/>
              <a:t>лояльность/тактичность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47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78566"/>
          </a:xfrm>
        </p:spPr>
        <p:txBody>
          <a:bodyPr>
            <a:normAutofit fontScale="90000"/>
          </a:bodyPr>
          <a:lstStyle/>
          <a:p>
            <a:r>
              <a:rPr lang="kk-KZ" dirty="0"/>
              <a:t>коэффициент множественной корреляции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6366" y="2011680"/>
            <a:ext cx="5573858" cy="4846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Y=b+b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+b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+…+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kk-KZ" dirty="0"/>
              <a:t>Х</a:t>
            </a:r>
            <a:r>
              <a:rPr lang="en-US" baseline="-25000" dirty="0" err="1"/>
              <a:t>p</a:t>
            </a:r>
            <a:r>
              <a:rPr lang="en-US" dirty="0" err="1"/>
              <a:t>+e</a:t>
            </a:r>
            <a:endParaRPr lang="en-US" dirty="0"/>
          </a:p>
          <a:p>
            <a:endParaRPr lang="kk-KZ" dirty="0"/>
          </a:p>
          <a:p>
            <a:endParaRPr lang="kk-KZ" dirty="0"/>
          </a:p>
          <a:p>
            <a:r>
              <a:rPr lang="en-US" dirty="0"/>
              <a:t>Y=b+b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+b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+…+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kk-KZ" dirty="0"/>
              <a:t>Х</a:t>
            </a:r>
            <a:r>
              <a:rPr lang="en-US" baseline="-25000" dirty="0"/>
              <a:t>p</a:t>
            </a:r>
            <a:endParaRPr lang="kk-KZ" dirty="0"/>
          </a:p>
          <a:p>
            <a:endParaRPr lang="kk-KZ" dirty="0"/>
          </a:p>
          <a:p>
            <a:r>
              <a:rPr lang="en-US" dirty="0"/>
              <a:t>R – </a:t>
            </a:r>
            <a:r>
              <a:rPr lang="kk-KZ" dirty="0"/>
              <a:t>коэффициент множественной корреляции</a:t>
            </a:r>
            <a:endParaRPr lang="en-US" dirty="0"/>
          </a:p>
          <a:p>
            <a:r>
              <a:rPr lang="en-US" dirty="0"/>
              <a:t>-</a:t>
            </a:r>
            <a:r>
              <a:rPr lang="ru-RU" dirty="0"/>
              <a:t> </a:t>
            </a:r>
            <a:r>
              <a:rPr lang="kk-KZ" dirty="0"/>
              <a:t>мера линейной одной переменной с множеством других переменных </a:t>
            </a:r>
          </a:p>
          <a:p>
            <a:r>
              <a:rPr lang="ru-RU" dirty="0"/>
              <a:t>(от </a:t>
            </a:r>
            <a:r>
              <a:rPr lang="ru-RU" dirty="0">
                <a:solidFill>
                  <a:srgbClr val="0070C0"/>
                </a:solidFill>
              </a:rPr>
              <a:t>	0 до 			</a:t>
            </a:r>
            <a:r>
              <a:rPr lang="ru-RU" dirty="0"/>
              <a:t>1)</a:t>
            </a:r>
          </a:p>
          <a:p>
            <a:r>
              <a:rPr lang="ru-RU" dirty="0"/>
              <a:t>Отсутствие связи		Прямая связь</a:t>
            </a:r>
            <a:endParaRPr lang="kk-KZ" dirty="0"/>
          </a:p>
          <a:p>
            <a:endParaRPr lang="kk-KZ" dirty="0"/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kk-KZ" dirty="0"/>
              <a:t>коэффициент детерминации – </a:t>
            </a:r>
          </a:p>
          <a:p>
            <a:r>
              <a:rPr lang="kk-KZ" dirty="0"/>
              <a:t>доля дисперсии зависимой переменной </a:t>
            </a:r>
            <a:r>
              <a:rPr lang="en-US" i="1" dirty="0"/>
              <a:t>Y</a:t>
            </a:r>
            <a:r>
              <a:rPr lang="ru-RU" dirty="0"/>
              <a:t> в общей вариации (дисперсии) </a:t>
            </a:r>
            <a:r>
              <a:rPr lang="en-US" i="1" dirty="0"/>
              <a:t>Y</a:t>
            </a:r>
            <a:endParaRPr lang="en-US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390" y="1792936"/>
            <a:ext cx="5656809" cy="5065064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Q=</a:t>
            </a:r>
            <a:r>
              <a:rPr lang="en-US" sz="2000" dirty="0">
                <a:sym typeface="Symbol"/>
              </a:rPr>
              <a:t>e</a:t>
            </a:r>
            <a:r>
              <a:rPr lang="en-US" sz="2000" baseline="-25000" dirty="0">
                <a:sym typeface="Symbol"/>
              </a:rPr>
              <a:t>i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=(</a:t>
            </a:r>
            <a:r>
              <a:rPr lang="en-US" sz="2000" dirty="0" err="1">
                <a:sym typeface="Symbol"/>
              </a:rPr>
              <a:t>y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en-US" sz="2000" dirty="0" err="1">
                <a:sym typeface="Symbol"/>
              </a:rPr>
              <a:t>-y</a:t>
            </a:r>
            <a:r>
              <a:rPr lang="en-US" sz="2000" baseline="-25000" dirty="0" err="1">
                <a:sym typeface="Symbol"/>
              </a:rPr>
              <a:t>i</a:t>
            </a:r>
            <a:r>
              <a:rPr lang="en-US" sz="2000" dirty="0">
                <a:sym typeface="Symbol"/>
              </a:rPr>
              <a:t>)</a:t>
            </a:r>
            <a:r>
              <a:rPr lang="en-US" sz="2000" baseline="30000" dirty="0">
                <a:sym typeface="Symbol"/>
              </a:rPr>
              <a:t>2</a:t>
            </a:r>
            <a:r>
              <a:rPr lang="kk-KZ" sz="2000" dirty="0">
                <a:sym typeface="Symbol"/>
              </a:rPr>
              <a:t> </a:t>
            </a:r>
            <a:r>
              <a:rPr lang="en-US" sz="2000" dirty="0">
                <a:latin typeface="Calibri"/>
                <a:cs typeface="Calibri"/>
                <a:sym typeface="Symbol"/>
              </a:rPr>
              <a:t>→</a:t>
            </a:r>
            <a:r>
              <a:rPr lang="en-US" sz="2000" dirty="0">
                <a:sym typeface="Symbol"/>
              </a:rPr>
              <a:t> min</a:t>
            </a:r>
          </a:p>
          <a:p>
            <a:endParaRPr lang="kk-KZ" dirty="0"/>
          </a:p>
          <a:p>
            <a:r>
              <a:rPr lang="kk-KZ" dirty="0">
                <a:sym typeface="Symbol" panose="05050102010706020507" pitchFamily="18" charset="2"/>
              </a:rPr>
              <a:t> - бета-коэффициенты – стандартизированные коэффициенты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err="1"/>
              <a:t>Y</a:t>
            </a:r>
            <a:r>
              <a:rPr lang="en-US" baseline="-25000" dirty="0" err="1"/>
              <a:t>z</a:t>
            </a:r>
            <a:r>
              <a:rPr lang="en-US" dirty="0"/>
              <a:t>=</a:t>
            </a:r>
            <a:r>
              <a:rPr lang="kk-KZ" dirty="0"/>
              <a:t> </a:t>
            </a:r>
            <a:r>
              <a:rPr lang="kk-KZ" dirty="0">
                <a:sym typeface="Symbol" panose="05050102010706020507" pitchFamily="18" charset="2"/>
              </a:rPr>
              <a:t> 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kk-KZ" dirty="0">
                <a:sym typeface="Symbol" panose="05050102010706020507" pitchFamily="18" charset="2"/>
              </a:rPr>
              <a:t>  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+…+</a:t>
            </a:r>
            <a:r>
              <a:rPr lang="kk-KZ" dirty="0">
                <a:sym typeface="Symbol" panose="05050102010706020507" pitchFamily="18" charset="2"/>
              </a:rPr>
              <a:t>  </a:t>
            </a:r>
            <a:r>
              <a:rPr lang="en-US" baseline="-25000" dirty="0"/>
              <a:t>p</a:t>
            </a:r>
            <a:r>
              <a:rPr lang="kk-KZ" dirty="0"/>
              <a:t>Х</a:t>
            </a:r>
            <a:r>
              <a:rPr lang="en-US" baseline="-25000" dirty="0"/>
              <a:t>p</a:t>
            </a:r>
            <a:endParaRPr lang="ru-RU" baseline="-25000" dirty="0"/>
          </a:p>
          <a:p>
            <a:pPr marL="0" indent="0">
              <a:buNone/>
            </a:pPr>
            <a:endParaRPr lang="ru-RU" baseline="-25000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ru-RU" dirty="0"/>
              <a:t>В=</a:t>
            </a:r>
            <a:r>
              <a:rPr lang="en-US" dirty="0"/>
              <a:t>R</a:t>
            </a:r>
            <a:r>
              <a:rPr lang="en-US" baseline="30000" dirty="0"/>
              <a:t>-1</a:t>
            </a:r>
            <a:r>
              <a:rPr lang="en-US" dirty="0"/>
              <a:t>A</a:t>
            </a:r>
            <a:endParaRPr lang="kk-KZ" dirty="0"/>
          </a:p>
          <a:p>
            <a:pPr marL="0" indent="0">
              <a:buNone/>
            </a:pPr>
            <a:r>
              <a:rPr lang="en-US" dirty="0"/>
              <a:t>B – </a:t>
            </a:r>
            <a:r>
              <a:rPr lang="kk-KZ" dirty="0"/>
              <a:t>вектор-стобец стандартных коэффициентов регрессии </a:t>
            </a:r>
            <a:r>
              <a:rPr lang="en-US" dirty="0"/>
              <a:t>(</a:t>
            </a:r>
            <a:r>
              <a:rPr lang="kk-KZ" dirty="0">
                <a:sym typeface="Symbol" panose="05050102010706020507" pitchFamily="18" charset="2"/>
              </a:rPr>
              <a:t> </a:t>
            </a:r>
            <a:r>
              <a:rPr lang="en-US" baseline="-25000" dirty="0" err="1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R</a:t>
            </a:r>
            <a:r>
              <a:rPr lang="en-US" baseline="30000" dirty="0"/>
              <a:t>-1</a:t>
            </a:r>
            <a:r>
              <a:rPr lang="en-US" dirty="0">
                <a:sym typeface="Symbol" panose="05050102010706020507" pitchFamily="18" charset="2"/>
              </a:rPr>
              <a:t> – </a:t>
            </a:r>
            <a:r>
              <a:rPr lang="kk-KZ" dirty="0">
                <a:sym typeface="Symbol" panose="05050102010706020507" pitchFamily="18" charset="2"/>
              </a:rPr>
              <a:t>матрица</a:t>
            </a:r>
            <a:r>
              <a:rPr lang="ru-RU" dirty="0">
                <a:sym typeface="Symbol" panose="05050102010706020507" pitchFamily="18" charset="2"/>
              </a:rPr>
              <a:t>, обратная корреляционной матрице независимых переменных</a:t>
            </a:r>
          </a:p>
          <a:p>
            <a:pPr marL="0" indent="0">
              <a:buNone/>
            </a:pPr>
            <a:r>
              <a:rPr lang="ru-RU" dirty="0">
                <a:sym typeface="Symbol" panose="05050102010706020507" pitchFamily="18" charset="2"/>
              </a:rPr>
              <a:t>А- вектор-столбец корреляций «независимых» переменных с зависимой переменной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431296" y="2987756"/>
            <a:ext cx="231820" cy="116052"/>
          </a:xfrm>
          <a:custGeom>
            <a:avLst/>
            <a:gdLst>
              <a:gd name="connsiteX0" fmla="*/ 0 w 231820"/>
              <a:gd name="connsiteY0" fmla="*/ 116052 h 116052"/>
              <a:gd name="connsiteX1" fmla="*/ 180304 w 231820"/>
              <a:gd name="connsiteY1" fmla="*/ 142 h 116052"/>
              <a:gd name="connsiteX2" fmla="*/ 231820 w 231820"/>
              <a:gd name="connsiteY2" fmla="*/ 90294 h 116052"/>
              <a:gd name="connsiteX3" fmla="*/ 231820 w 231820"/>
              <a:gd name="connsiteY3" fmla="*/ 90294 h 1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0" h="116052">
                <a:moveTo>
                  <a:pt x="0" y="116052"/>
                </a:moveTo>
                <a:cubicBezTo>
                  <a:pt x="70833" y="60243"/>
                  <a:pt x="141667" y="4435"/>
                  <a:pt x="180304" y="142"/>
                </a:cubicBezTo>
                <a:cubicBezTo>
                  <a:pt x="218941" y="-4151"/>
                  <a:pt x="231820" y="90294"/>
                  <a:pt x="231820" y="90294"/>
                </a:cubicBezTo>
                <a:lnTo>
                  <a:pt x="231820" y="9029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544872" y="1757072"/>
            <a:ext cx="118057" cy="116052"/>
          </a:xfrm>
          <a:custGeom>
            <a:avLst/>
            <a:gdLst>
              <a:gd name="connsiteX0" fmla="*/ 0 w 231820"/>
              <a:gd name="connsiteY0" fmla="*/ 116052 h 116052"/>
              <a:gd name="connsiteX1" fmla="*/ 180304 w 231820"/>
              <a:gd name="connsiteY1" fmla="*/ 142 h 116052"/>
              <a:gd name="connsiteX2" fmla="*/ 231820 w 231820"/>
              <a:gd name="connsiteY2" fmla="*/ 90294 h 116052"/>
              <a:gd name="connsiteX3" fmla="*/ 231820 w 231820"/>
              <a:gd name="connsiteY3" fmla="*/ 90294 h 11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0" h="116052">
                <a:moveTo>
                  <a:pt x="0" y="116052"/>
                </a:moveTo>
                <a:cubicBezTo>
                  <a:pt x="70833" y="60243"/>
                  <a:pt x="141667" y="4435"/>
                  <a:pt x="180304" y="142"/>
                </a:cubicBezTo>
                <a:cubicBezTo>
                  <a:pt x="218941" y="-4151"/>
                  <a:pt x="231820" y="90294"/>
                  <a:pt x="231820" y="90294"/>
                </a:cubicBezTo>
                <a:lnTo>
                  <a:pt x="231820" y="9029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2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85AC26-AEB4-4B23-8113-98E003DE6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B3935F-AC8A-4AE4-9527-D439FA6B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30937-59D2-A068-8F24-E2A324ED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900">
                <a:solidFill>
                  <a:srgbClr val="FFFFFF"/>
                </a:solidFill>
              </a:rPr>
              <a:t>Сравнение МРА и факторного анализа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F445AF4-2F11-6FE3-3CEC-6018703C49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5263363"/>
              </p:ext>
            </p:extLst>
          </p:nvPr>
        </p:nvGraphicFramePr>
        <p:xfrm>
          <a:off x="4702548" y="1022057"/>
          <a:ext cx="7405256" cy="429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790">
                  <a:extLst>
                    <a:ext uri="{9D8B030D-6E8A-4147-A177-3AD203B41FA5}">
                      <a16:colId xmlns:a16="http://schemas.microsoft.com/office/drawing/2014/main" val="2351785027"/>
                    </a:ext>
                  </a:extLst>
                </a:gridCol>
                <a:gridCol w="2772482">
                  <a:extLst>
                    <a:ext uri="{9D8B030D-6E8A-4147-A177-3AD203B41FA5}">
                      <a16:colId xmlns:a16="http://schemas.microsoft.com/office/drawing/2014/main" val="2631675787"/>
                    </a:ext>
                  </a:extLst>
                </a:gridCol>
                <a:gridCol w="2906984">
                  <a:extLst>
                    <a:ext uri="{9D8B030D-6E8A-4147-A177-3AD203B41FA5}">
                      <a16:colId xmlns:a16="http://schemas.microsoft.com/office/drawing/2014/main" val="2363051151"/>
                    </a:ext>
                  </a:extLst>
                </a:gridCol>
              </a:tblGrid>
              <a:tr h="729434">
                <a:tc>
                  <a:txBody>
                    <a:bodyPr/>
                    <a:lstStyle/>
                    <a:p>
                      <a:r>
                        <a:rPr lang="ru-RU" sz="1400"/>
                        <a:t>Критерии сравнения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Множественный регрессионный анализ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Факторный анализ</a:t>
                      </a:r>
                      <a:endParaRPr lang="ru-KZ" sz="1400"/>
                    </a:p>
                  </a:txBody>
                  <a:tcPr marL="68763" marR="68763" marT="34382" marB="34382"/>
                </a:tc>
                <a:extLst>
                  <a:ext uri="{0D108BD9-81ED-4DB2-BD59-A6C34878D82A}">
                    <a16:rowId xmlns:a16="http://schemas.microsoft.com/office/drawing/2014/main" val="2653834157"/>
                  </a:ext>
                </a:extLst>
              </a:tr>
              <a:tr h="1025150">
                <a:tc>
                  <a:txBody>
                    <a:bodyPr/>
                    <a:lstStyle/>
                    <a:p>
                      <a:r>
                        <a:rPr lang="ru-RU" sz="1400"/>
                        <a:t>Цель анализа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Прогнозирование зависимой переменной на основе независимых.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числа переменных и выявление скрытых факторов.</a:t>
                      </a:r>
                      <a:endParaRPr lang="ru-KZ" sz="1400"/>
                    </a:p>
                  </a:txBody>
                  <a:tcPr marL="68763" marR="68763" marT="34382" marB="34382"/>
                </a:tc>
                <a:extLst>
                  <a:ext uri="{0D108BD9-81ED-4DB2-BD59-A6C34878D82A}">
                    <a16:rowId xmlns:a16="http://schemas.microsoft.com/office/drawing/2014/main" val="169880835"/>
                  </a:ext>
                </a:extLst>
              </a:tr>
              <a:tr h="1321979">
                <a:tc>
                  <a:txBody>
                    <a:bodyPr/>
                    <a:lstStyle/>
                    <a:p>
                      <a:r>
                        <a:rPr lang="ru-RU" sz="1400"/>
                        <a:t>Роли переменных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четкое разделение на зависимые (Y) и независимые (X).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переменные взаимосвязаны, ролей зависимых/независимых нет.</a:t>
                      </a:r>
                      <a:endParaRPr lang="ru-KZ" sz="1400"/>
                    </a:p>
                  </a:txBody>
                  <a:tcPr marL="68763" marR="68763" marT="34382" marB="34382"/>
                </a:tc>
                <a:extLst>
                  <a:ext uri="{0D108BD9-81ED-4DB2-BD59-A6C34878D82A}">
                    <a16:rowId xmlns:a16="http://schemas.microsoft.com/office/drawing/2014/main" val="1280811713"/>
                  </a:ext>
                </a:extLst>
              </a:tr>
              <a:tr h="729434">
                <a:tc>
                  <a:txBody>
                    <a:bodyPr/>
                    <a:lstStyle/>
                    <a:p>
                      <a:r>
                        <a:rPr lang="ru-RU" sz="1400"/>
                        <a:t>Направление связи</a:t>
                      </a:r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Одностороннее (X влияет на Y)</a:t>
                      </a:r>
                      <a:endParaRPr lang="ru-KZ" sz="1400" dirty="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r>
                        <a:rPr lang="kk-KZ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Взаимная корреляция между переменными</a:t>
                      </a:r>
                      <a:endParaRPr lang="ru-KZ" sz="1400"/>
                    </a:p>
                  </a:txBody>
                  <a:tcPr marL="68763" marR="68763" marT="34382" marB="34382"/>
                </a:tc>
                <a:extLst>
                  <a:ext uri="{0D108BD9-81ED-4DB2-BD59-A6C34878D82A}">
                    <a16:rowId xmlns:a16="http://schemas.microsoft.com/office/drawing/2014/main" val="3175807680"/>
                  </a:ext>
                </a:extLst>
              </a:tr>
              <a:tr h="492861">
                <a:tc>
                  <a:txBody>
                    <a:bodyPr/>
                    <a:lstStyle/>
                    <a:p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endParaRPr lang="ru-KZ" sz="1400"/>
                    </a:p>
                  </a:txBody>
                  <a:tcPr marL="68763" marR="68763" marT="34382" marB="34382"/>
                </a:tc>
                <a:tc>
                  <a:txBody>
                    <a:bodyPr/>
                    <a:lstStyle/>
                    <a:p>
                      <a:endParaRPr lang="ru-KZ" sz="1400" dirty="0"/>
                    </a:p>
                  </a:txBody>
                  <a:tcPr marL="68763" marR="68763" marT="34382" marB="34382"/>
                </a:tc>
                <a:extLst>
                  <a:ext uri="{0D108BD9-81ED-4DB2-BD59-A6C34878D82A}">
                    <a16:rowId xmlns:a16="http://schemas.microsoft.com/office/drawing/2014/main" val="26509671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64D175-1A05-53A5-9266-74DA5AF7D5F9}"/>
              </a:ext>
            </a:extLst>
          </p:cNvPr>
          <p:cNvSpPr txBox="1"/>
          <p:nvPr/>
        </p:nvSpPr>
        <p:spPr>
          <a:xfrm>
            <a:off x="4702548" y="5403056"/>
            <a:ext cx="7405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Факторный анализ иногда может использоваться как предварительный этап перед регрессионным анализом, чтобы объединить коррелирующие переменные в факторы, а затем использовать эти факторы в качестве независимых переменных в регрессионной модели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566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3" y="0"/>
            <a:ext cx="6660682" cy="1506682"/>
          </a:xfrm>
        </p:spPr>
        <p:txBody>
          <a:bodyPr/>
          <a:lstStyle/>
          <a:p>
            <a:r>
              <a:rPr lang="ru-RU" dirty="0"/>
              <a:t>Факторный анализ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3" y="1127760"/>
            <a:ext cx="6660682" cy="5638800"/>
          </a:xfrm>
        </p:spPr>
        <p:txBody>
          <a:bodyPr>
            <a:normAutofit/>
          </a:bodyPr>
          <a:lstStyle/>
          <a:p>
            <a:r>
              <a:rPr lang="ru-RU" i="1" dirty="0"/>
              <a:t>Факторный анализ -</a:t>
            </a:r>
            <a:r>
              <a:rPr lang="ru-RU" dirty="0"/>
              <a:t> это совокупность методов, которые на основе реально существующих связей признаков (объектов) позволяют выявлять латентные (скрытые) обобщающие характеристики организационной структуры и механизма развития изучаемых явлений и процессов</a:t>
            </a:r>
          </a:p>
          <a:p>
            <a:endParaRPr lang="ru-RU" dirty="0"/>
          </a:p>
          <a:p>
            <a:r>
              <a:rPr lang="ru-RU" dirty="0"/>
              <a:t>Задачи факторного анализа – сокращение числа переменных на основе определения структуры взаимосвязей между переменными при минимальных потерях исходной информации</a:t>
            </a:r>
          </a:p>
          <a:p>
            <a:pPr lvl="3"/>
            <a:r>
              <a:rPr lang="ru-RU" dirty="0"/>
              <a:t>Полнота, вес, рост</a:t>
            </a:r>
          </a:p>
          <a:p>
            <a:r>
              <a:rPr lang="ru-RU" dirty="0"/>
              <a:t>Факторный анализ применяет матричную алгебру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3083" y="117693"/>
            <a:ext cx="50096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История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Математическая модель в теории интеллекта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50-х годов ХХ в. – общенаучный метод,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математическое его обоснование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Фактор – скрытая причина согласованной изменчивости наблюдаемых явлений.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1904 г –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Ч.Спирман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Если ряд признаков попарно коррелируют друг с другом, то может быть составлена система линейных уравнений, связывающая все эти признаки, один общий фактор «общей одаренности» и по одному специфическому фактору «специальных способностей» для каждой переменной.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1930 г. – Л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Терстоун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предлагает многофакторный анализ описания многочисленных измеренных способностей меньшим числом общих факторов интеллекта, являющихся линейной комбинацией этих исходных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16376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E0D00-12C9-C35A-BA7F-F13FEB59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0347F-BDD6-58D7-5E9D-DBB848BDA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kk-KZ" dirty="0"/>
              <a:t>фактора </a:t>
            </a:r>
            <a:r>
              <a:rPr lang="ru-RU" dirty="0"/>
              <a:t>– пошив одежды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8A850-3313-0D76-3202-5DF60B92E3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размер</a:t>
            </a:r>
          </a:p>
          <a:p>
            <a:r>
              <a:rPr lang="ru-RU" dirty="0"/>
              <a:t>- полнота</a:t>
            </a:r>
          </a:p>
          <a:p>
            <a:r>
              <a:rPr lang="ru-RU" dirty="0"/>
              <a:t>- рост</a:t>
            </a:r>
            <a:endParaRPr lang="ru-KZ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D6B650-2005-E0B5-1780-2451DF562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0"/>
            <a:ext cx="4754880" cy="822960"/>
          </a:xfrm>
        </p:spPr>
        <p:txBody>
          <a:bodyPr/>
          <a:lstStyle/>
          <a:p>
            <a:r>
              <a:rPr lang="ru-RU" dirty="0"/>
              <a:t>«проклятие размерности»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1D1068-7793-7BB4-C2B8-CA0FBCB515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8143" y="3581781"/>
            <a:ext cx="6076950" cy="31523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 4 </a:t>
            </a:r>
            <a:r>
              <a:rPr lang="ru-RU" dirty="0" err="1"/>
              <a:t>тыс.пилотов</a:t>
            </a:r>
            <a:r>
              <a:rPr lang="ru-RU" dirty="0"/>
              <a:t> были измерены 140 характеристик: рост, вес, расстояние от глаз до стекла, от руки до рычага,…  </a:t>
            </a:r>
          </a:p>
          <a:p>
            <a:r>
              <a:rPr lang="ru-RU" dirty="0"/>
              <a:t>Кабина должна была удовлетворять 95% пилотов по каждому показателю… (140 показателей, средние значения)</a:t>
            </a:r>
          </a:p>
          <a:p>
            <a:r>
              <a:rPr lang="ru-RU" dirty="0"/>
              <a:t>Не было пилотов, которых полностью бы устроила кабина…</a:t>
            </a:r>
          </a:p>
          <a:p>
            <a:r>
              <a:rPr lang="ru-RU" dirty="0">
                <a:hlinkClick r:id="rId2"/>
              </a:rPr>
              <a:t>https://www.youtube.com/watch?v=NO9AW9-axBI</a:t>
            </a:r>
            <a:endParaRPr lang="ru-RU" dirty="0"/>
          </a:p>
          <a:p>
            <a:r>
              <a:rPr lang="ru-RU" dirty="0">
                <a:sym typeface="Symbol" panose="05050102010706020507" pitchFamily="18" charset="2"/>
              </a:rPr>
              <a:t> сокращение размерности</a:t>
            </a:r>
            <a:endParaRPr lang="ru-KZ" dirty="0"/>
          </a:p>
          <a:p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D18F1-638D-8699-29AF-55A250646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" t="19722" r="30625" b="36528"/>
          <a:stretch/>
        </p:blipFill>
        <p:spPr>
          <a:xfrm>
            <a:off x="4838143" y="548640"/>
            <a:ext cx="6953808" cy="25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7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</TotalTime>
  <Words>3668</Words>
  <Application>Microsoft Office PowerPoint</Application>
  <PresentationFormat>Широкоэкранный</PresentationFormat>
  <Paragraphs>459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Aptos</vt:lpstr>
      <vt:lpstr>Calibri</vt:lpstr>
      <vt:lpstr>Corbel</vt:lpstr>
      <vt:lpstr>Symbol</vt:lpstr>
      <vt:lpstr>Tw Cen MT</vt:lpstr>
      <vt:lpstr>Tw Cen MT Condensed</vt:lpstr>
      <vt:lpstr>Wingdings</vt:lpstr>
      <vt:lpstr>Wingdings 3</vt:lpstr>
      <vt:lpstr>Интеграл</vt:lpstr>
      <vt:lpstr>Лекция 14  Факторный анализ</vt:lpstr>
      <vt:lpstr>Вопросы</vt:lpstr>
      <vt:lpstr>Что такое регрессионный анализ?</vt:lpstr>
      <vt:lpstr>Множественный регрессионный анализ (МРА)</vt:lpstr>
      <vt:lpstr>Пример</vt:lpstr>
      <vt:lpstr>коэффициент множественной корреляции</vt:lpstr>
      <vt:lpstr>Сравнение МРА и факторного анализа</vt:lpstr>
      <vt:lpstr>Факторный анализ</vt:lpstr>
      <vt:lpstr>Факторы</vt:lpstr>
      <vt:lpstr>Использовались результаты тестирования интеллекта: счет в уме, осведомленность, аналогии, умозаключения, заучивание слов, пропущенные слова  </vt:lpstr>
      <vt:lpstr>Трансформация матриц счет в уме, осведомленность, аналогии, умозаключения, заучивание слов, пропущенные слова</vt:lpstr>
      <vt:lpstr>Факторная структура в общем виде М – число факторов, Р – число переменных</vt:lpstr>
      <vt:lpstr>Последовательность факторного анализа – 6 этапов (Наследов А.)</vt:lpstr>
      <vt:lpstr>Биг дата</vt:lpstr>
      <vt:lpstr>4 парадигма в науке </vt:lpstr>
      <vt:lpstr>Уровни взаимодействия</vt:lpstr>
      <vt:lpstr>Макроуровень и мезоуровень связан с аналитикой биг дата</vt:lpstr>
      <vt:lpstr>Университет Ноттингем Трент Дескриптивной аналитики студенческих результатов в виде панели мониторинга, которая показывала данные о вовлеченности студентов в учебный процесс</vt:lpstr>
      <vt:lpstr>Направления Биг дата</vt:lpstr>
      <vt:lpstr>Механизм работы Биг Дата</vt:lpstr>
      <vt:lpstr>https://nextel.cloud/marketing/faq-big-data-da-chto-eto-vso-taki-takoye/</vt:lpstr>
      <vt:lpstr>5V    Информация из презентаций интернета</vt:lpstr>
      <vt:lpstr>Утёмов В. В., Горев П. М. Развитие образовательных систем на основе технологии big data //Концепт. – 2018. – №. 6. </vt:lpstr>
      <vt:lpstr>https://nextel.cloud/marketing/faq-big-data-da-chto-eto-vso-taki-takoye/</vt:lpstr>
      <vt:lpstr>Психологические исследования в области больших данных (Harlow, 2019): </vt:lpstr>
      <vt:lpstr>Презентация PowerPoint</vt:lpstr>
      <vt:lpstr>https://www.tadviser.ru/index.php Поставщики Биг Дата</vt:lpstr>
      <vt:lpstr>Тимофей Нестик; А. Журавлев</vt:lpstr>
      <vt:lpstr>Психология и биг дата Хординг</vt:lpstr>
      <vt:lpstr>ИИ и психология</vt:lpstr>
      <vt:lpstr>Презентация PowerPoint</vt:lpstr>
      <vt:lpstr>Презентация PowerPoint</vt:lpstr>
      <vt:lpstr>Задания</vt:lpstr>
      <vt:lpstr>6 медалей оценки Эдварда Боно </vt:lpstr>
      <vt:lpstr>Ценность каждой следующей медали убывает в сравнении с предыдущими. В соответствии с этими медалями существует и шесть ценностных аспектов, которым должна соответствовать хорошая идея: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Мынбаева Айгерим</dc:creator>
  <cp:lastModifiedBy>Мынбаева Айгерим</cp:lastModifiedBy>
  <cp:revision>7</cp:revision>
  <dcterms:created xsi:type="dcterms:W3CDTF">2025-11-30T05:27:05Z</dcterms:created>
  <dcterms:modified xsi:type="dcterms:W3CDTF">2025-12-03T10:51:52Z</dcterms:modified>
</cp:coreProperties>
</file>